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ppt/media/image31.jpg" ContentType="image/jpeg"/>
  <Override PartName="/ppt/media/image5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7556500" cy="10699750"/>
  <p:notesSz cx="7556500" cy="10699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/>
    <p:restoredTop sz="94711"/>
  </p:normalViewPr>
  <p:slideViewPr>
    <p:cSldViewPr>
      <p:cViewPr varScale="1">
        <p:scale>
          <a:sx n="119" d="100"/>
          <a:sy n="119" d="100"/>
        </p:scale>
        <p:origin x="104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2784" y="10146486"/>
            <a:ext cx="6068695" cy="6350"/>
          </a:xfrm>
          <a:custGeom>
            <a:avLst/>
            <a:gdLst/>
            <a:ahLst/>
            <a:cxnLst/>
            <a:rect l="l" t="t" r="r" b="b"/>
            <a:pathLst>
              <a:path w="6068695" h="6350">
                <a:moveTo>
                  <a:pt x="6068314" y="0"/>
                </a:moveTo>
                <a:lnTo>
                  <a:pt x="0" y="0"/>
                </a:lnTo>
                <a:lnTo>
                  <a:pt x="0" y="6095"/>
                </a:lnTo>
                <a:lnTo>
                  <a:pt x="6068314" y="6095"/>
                </a:lnTo>
                <a:lnTo>
                  <a:pt x="6068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2972" y="10144245"/>
            <a:ext cx="2292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4FE16F-845C-F844-A086-E24B220BFA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0" y="-18463"/>
            <a:ext cx="1139780" cy="749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slide" Target="slide37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8.xml"/><Relationship Id="rId2" Type="http://schemas.openxmlformats.org/officeDocument/2006/relationships/slide" Target="slide3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26.xml"/><Relationship Id="rId10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g"/><Relationship Id="rId7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28164"/>
            <a:ext cx="7560945" cy="1264920"/>
          </a:xfrm>
          <a:custGeom>
            <a:avLst/>
            <a:gdLst/>
            <a:ahLst/>
            <a:cxnLst/>
            <a:rect l="l" t="t" r="r" b="b"/>
            <a:pathLst>
              <a:path w="7560945" h="1264920">
                <a:moveTo>
                  <a:pt x="0" y="1264920"/>
                </a:moveTo>
                <a:lnTo>
                  <a:pt x="7560564" y="1264920"/>
                </a:lnTo>
                <a:lnTo>
                  <a:pt x="7560564" y="0"/>
                </a:lnTo>
                <a:lnTo>
                  <a:pt x="0" y="0"/>
                </a:lnTo>
                <a:lnTo>
                  <a:pt x="0" y="12649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4310" y="1738629"/>
            <a:ext cx="4729480" cy="136396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09"/>
              </a:spcBef>
            </a:pPr>
            <a:r>
              <a:rPr sz="3600" spc="-55" dirty="0">
                <a:latin typeface="Calibri-Light"/>
                <a:cs typeface="Calibri-Light"/>
              </a:rPr>
              <a:t>Instruction</a:t>
            </a:r>
            <a:r>
              <a:rPr sz="3600" spc="-120" dirty="0">
                <a:latin typeface="Calibri-Light"/>
                <a:cs typeface="Calibri-Light"/>
              </a:rPr>
              <a:t> </a:t>
            </a:r>
            <a:r>
              <a:rPr sz="3600" spc="-45" dirty="0">
                <a:latin typeface="Calibri-Light"/>
                <a:cs typeface="Calibri-Light"/>
              </a:rPr>
              <a:t>Manual</a:t>
            </a:r>
            <a:endParaRPr sz="3600" dirty="0">
              <a:latin typeface="Calibri-Light"/>
              <a:cs typeface="Calibri-Light"/>
            </a:endParaRPr>
          </a:p>
          <a:p>
            <a:pPr marL="12065" marR="5080" algn="ctr">
              <a:lnSpc>
                <a:spcPct val="101699"/>
              </a:lnSpc>
              <a:spcBef>
                <a:spcPts val="120"/>
              </a:spcBef>
            </a:pPr>
            <a:r>
              <a:rPr sz="1800" spc="-45" dirty="0">
                <a:latin typeface="Calibri-Light"/>
                <a:cs typeface="Calibri-Light"/>
              </a:rPr>
              <a:t>Juicer</a:t>
            </a:r>
            <a:r>
              <a:rPr sz="1800" spc="-105" dirty="0">
                <a:latin typeface="Calibri-Light"/>
                <a:cs typeface="Calibri-Light"/>
              </a:rPr>
              <a:t> </a:t>
            </a:r>
            <a:r>
              <a:rPr sz="1800" dirty="0">
                <a:latin typeface="Calibri-Light"/>
                <a:cs typeface="Calibri-Light"/>
              </a:rPr>
              <a:t>|</a:t>
            </a:r>
            <a:r>
              <a:rPr sz="1800" spc="-95" dirty="0">
                <a:latin typeface="Calibri-Light"/>
                <a:cs typeface="Calibri-Light"/>
              </a:rPr>
              <a:t> </a:t>
            </a:r>
            <a:r>
              <a:rPr lang="fr-FR" sz="1800" spc="-55" dirty="0">
                <a:latin typeface="Calibri-Light"/>
                <a:cs typeface="Calibri-Light"/>
              </a:rPr>
              <a:t>OL 41 </a:t>
            </a:r>
            <a:r>
              <a:rPr sz="1800" spc="-50" dirty="0">
                <a:latin typeface="Calibri-Light"/>
                <a:cs typeface="Calibri-Light"/>
              </a:rPr>
              <a:t>Advance</a:t>
            </a:r>
            <a:r>
              <a:rPr sz="1800" spc="-100" dirty="0">
                <a:latin typeface="Calibri-Light"/>
                <a:cs typeface="Calibri-Light"/>
              </a:rPr>
              <a:t> </a:t>
            </a:r>
            <a:r>
              <a:rPr sz="1800" dirty="0">
                <a:latin typeface="Calibri-Light"/>
                <a:cs typeface="Calibri-Light"/>
              </a:rPr>
              <a:t>|</a:t>
            </a:r>
            <a:r>
              <a:rPr sz="1800" spc="-105" dirty="0">
                <a:latin typeface="Calibri-Light"/>
                <a:cs typeface="Calibri-Light"/>
              </a:rPr>
              <a:t> </a:t>
            </a:r>
            <a:r>
              <a:rPr sz="1800" spc="-40" dirty="0">
                <a:latin typeface="Calibri-Light"/>
                <a:cs typeface="Calibri-Light"/>
              </a:rPr>
              <a:t>Art.</a:t>
            </a:r>
            <a:r>
              <a:rPr sz="1800" spc="-95" dirty="0">
                <a:latin typeface="Calibri-Light"/>
                <a:cs typeface="Calibri-Light"/>
              </a:rPr>
              <a:t> </a:t>
            </a:r>
            <a:r>
              <a:rPr sz="1800" spc="-40" dirty="0">
                <a:latin typeface="Calibri-Light"/>
                <a:cs typeface="Calibri-Light"/>
              </a:rPr>
              <a:t>No.</a:t>
            </a:r>
            <a:r>
              <a:rPr sz="1800" spc="-95" dirty="0">
                <a:latin typeface="Calibri-Light"/>
                <a:cs typeface="Calibri-Light"/>
              </a:rPr>
              <a:t> </a:t>
            </a:r>
            <a:r>
              <a:rPr sz="1800" spc="-50" dirty="0">
                <a:latin typeface="Calibri-Light"/>
                <a:cs typeface="Calibri-Light"/>
              </a:rPr>
              <a:t>10.000 </a:t>
            </a:r>
            <a:r>
              <a:rPr sz="1800" spc="-390" dirty="0">
                <a:latin typeface="Calibri-Light"/>
                <a:cs typeface="Calibri-Light"/>
              </a:rPr>
              <a:t> </a:t>
            </a:r>
            <a:endParaRPr lang="fr-FR" sz="1800" spc="-390" dirty="0">
              <a:latin typeface="Calibri-Light"/>
              <a:cs typeface="Calibri-Light"/>
            </a:endParaRPr>
          </a:p>
          <a:p>
            <a:pPr marL="12065" marR="5080" algn="ctr">
              <a:lnSpc>
                <a:spcPct val="101699"/>
              </a:lnSpc>
              <a:spcBef>
                <a:spcPts val="120"/>
              </a:spcBef>
            </a:pPr>
            <a:r>
              <a:rPr sz="1800" spc="-135" dirty="0">
                <a:latin typeface="Calibri-Light"/>
                <a:cs typeface="Calibri-Light"/>
              </a:rPr>
              <a:t>V</a:t>
            </a:r>
            <a:r>
              <a:rPr sz="1800" spc="-50" dirty="0">
                <a:latin typeface="Calibri-Light"/>
                <a:cs typeface="Calibri-Light"/>
              </a:rPr>
              <a:t>e</a:t>
            </a:r>
            <a:r>
              <a:rPr sz="1800" spc="-85" dirty="0">
                <a:latin typeface="Calibri-Light"/>
                <a:cs typeface="Calibri-Light"/>
              </a:rPr>
              <a:t>r</a:t>
            </a:r>
            <a:r>
              <a:rPr sz="1800" spc="-50" dirty="0">
                <a:latin typeface="Calibri-Light"/>
                <a:cs typeface="Calibri-Light"/>
              </a:rPr>
              <a:t>si</a:t>
            </a:r>
            <a:r>
              <a:rPr sz="1800" spc="-55" dirty="0">
                <a:latin typeface="Calibri-Light"/>
                <a:cs typeface="Calibri-Light"/>
              </a:rPr>
              <a:t>o</a:t>
            </a:r>
            <a:r>
              <a:rPr sz="1800" dirty="0">
                <a:latin typeface="Calibri-Light"/>
                <a:cs typeface="Calibri-Light"/>
              </a:rPr>
              <a:t>n</a:t>
            </a:r>
            <a:r>
              <a:rPr sz="1800" spc="-110" dirty="0">
                <a:latin typeface="Calibri-Light"/>
                <a:cs typeface="Calibri-Light"/>
              </a:rPr>
              <a:t> </a:t>
            </a:r>
            <a:r>
              <a:rPr sz="1800" spc="-45" dirty="0">
                <a:latin typeface="Calibri-Light"/>
                <a:cs typeface="Calibri-Light"/>
              </a:rPr>
              <a:t>0</a:t>
            </a:r>
            <a:r>
              <a:rPr sz="1800" spc="-50" dirty="0">
                <a:latin typeface="Calibri-Light"/>
                <a:cs typeface="Calibri-Light"/>
              </a:rPr>
              <a:t>4</a:t>
            </a:r>
            <a:r>
              <a:rPr sz="1800" spc="-60" dirty="0">
                <a:latin typeface="Calibri-Light"/>
                <a:cs typeface="Calibri-Light"/>
              </a:rPr>
              <a:t>-</a:t>
            </a:r>
            <a:r>
              <a:rPr sz="1800" spc="-45" dirty="0">
                <a:latin typeface="Calibri-Light"/>
                <a:cs typeface="Calibri-Light"/>
              </a:rPr>
              <a:t>A</a:t>
            </a:r>
            <a:r>
              <a:rPr sz="1800" spc="-50" dirty="0">
                <a:latin typeface="Calibri-Light"/>
                <a:cs typeface="Calibri-Light"/>
              </a:rPr>
              <a:t>d</a:t>
            </a:r>
            <a:r>
              <a:rPr sz="1800" spc="-85" dirty="0">
                <a:latin typeface="Calibri-Light"/>
                <a:cs typeface="Calibri-Light"/>
              </a:rPr>
              <a:t>v</a:t>
            </a:r>
            <a:r>
              <a:rPr sz="1800" spc="-45" dirty="0">
                <a:latin typeface="Calibri-Light"/>
                <a:cs typeface="Calibri-Light"/>
              </a:rPr>
              <a:t>a</a:t>
            </a:r>
            <a:r>
              <a:rPr sz="1800" spc="-60" dirty="0">
                <a:latin typeface="Calibri-Light"/>
                <a:cs typeface="Calibri-Light"/>
              </a:rPr>
              <a:t>n</a:t>
            </a:r>
            <a:r>
              <a:rPr sz="1800" spc="-50" dirty="0">
                <a:latin typeface="Calibri-Light"/>
                <a:cs typeface="Calibri-Light"/>
              </a:rPr>
              <a:t>c</a:t>
            </a:r>
            <a:r>
              <a:rPr sz="1800" dirty="0">
                <a:latin typeface="Calibri-Light"/>
                <a:cs typeface="Calibri-Light"/>
              </a:rPr>
              <a:t>e</a:t>
            </a: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000" b="1" spc="-5" dirty="0">
                <a:latin typeface="Arial"/>
                <a:cs typeface="Arial"/>
              </a:rPr>
              <a:t>02.01.2020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0091" y="8460109"/>
            <a:ext cx="48268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-LightItalic"/>
                <a:cs typeface="Calibri-LightItalic"/>
              </a:rPr>
              <a:t>When</a:t>
            </a:r>
            <a:r>
              <a:rPr sz="1000" i="1" dirty="0">
                <a:latin typeface="Calibri-LightItalic"/>
                <a:cs typeface="Calibri-LightItalic"/>
              </a:rPr>
              <a:t> ordering </a:t>
            </a:r>
            <a:r>
              <a:rPr sz="1000" i="1" spc="-5" dirty="0">
                <a:latin typeface="Calibri-LightItalic"/>
                <a:cs typeface="Calibri-LightItalic"/>
              </a:rPr>
              <a:t>spare</a:t>
            </a:r>
            <a:r>
              <a:rPr sz="1000" i="1" spc="20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parts, be</a:t>
            </a:r>
            <a:r>
              <a:rPr sz="1000" i="1" spc="15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sure</a:t>
            </a:r>
            <a:r>
              <a:rPr sz="1000" i="1" spc="5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to</a:t>
            </a:r>
            <a:r>
              <a:rPr sz="1000" i="1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mention</a:t>
            </a:r>
            <a:r>
              <a:rPr sz="1000" i="1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machine</a:t>
            </a:r>
            <a:r>
              <a:rPr sz="1000" i="1" dirty="0">
                <a:latin typeface="Calibri-LightItalic"/>
                <a:cs typeface="Calibri-LightItalic"/>
              </a:rPr>
              <a:t> type,</a:t>
            </a:r>
            <a:r>
              <a:rPr sz="1000" i="1" spc="5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article</a:t>
            </a:r>
            <a:r>
              <a:rPr sz="1000" i="1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and</a:t>
            </a:r>
            <a:r>
              <a:rPr sz="1000" i="1" dirty="0">
                <a:latin typeface="Calibri-LightItalic"/>
                <a:cs typeface="Calibri-LightItalic"/>
              </a:rPr>
              <a:t> serial</a:t>
            </a:r>
            <a:r>
              <a:rPr sz="1000" i="1" spc="5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number.</a:t>
            </a:r>
            <a:endParaRPr sz="1000" dirty="0">
              <a:latin typeface="Calibri-LightItalic"/>
              <a:cs typeface="Calibri-Light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792" y="49783"/>
            <a:ext cx="313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-Light"/>
                <a:cs typeface="Calibri-Light"/>
              </a:rPr>
              <a:t>EN</a:t>
            </a:r>
            <a:endParaRPr sz="2000">
              <a:latin typeface="Calibri-Light"/>
              <a:cs typeface="Calibri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4926" y="90931"/>
            <a:ext cx="151828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-LightItalic"/>
                <a:cs typeface="Calibri-LightItalic"/>
              </a:rPr>
              <a:t>Original</a:t>
            </a:r>
            <a:r>
              <a:rPr sz="1000" i="1" spc="-15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instruction</a:t>
            </a:r>
            <a:r>
              <a:rPr sz="1000" i="1" spc="-10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manual</a:t>
            </a:r>
            <a:endParaRPr sz="1000">
              <a:latin typeface="Calibri-LightItalic"/>
              <a:cs typeface="Calibri-LightItalic"/>
            </a:endParaRPr>
          </a:p>
          <a:p>
            <a:pPr marL="280670" marR="5080" indent="-268605">
              <a:lnSpc>
                <a:spcPct val="102000"/>
              </a:lnSpc>
            </a:pPr>
            <a:r>
              <a:rPr sz="1000" i="1" spc="-5" dirty="0">
                <a:latin typeface="Calibri-LightItalic"/>
                <a:cs typeface="Calibri-LightItalic"/>
              </a:rPr>
              <a:t>- translated from the German </a:t>
            </a:r>
            <a:r>
              <a:rPr sz="1000" i="1" spc="-215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instruction</a:t>
            </a:r>
            <a:r>
              <a:rPr sz="1000" i="1" spc="-10" dirty="0">
                <a:latin typeface="Calibri-LightItalic"/>
                <a:cs typeface="Calibri-LightItalic"/>
              </a:rPr>
              <a:t> </a:t>
            </a:r>
            <a:r>
              <a:rPr sz="1000" i="1" spc="-5" dirty="0">
                <a:latin typeface="Calibri-LightItalic"/>
                <a:cs typeface="Calibri-LightItalic"/>
              </a:rPr>
              <a:t>manual</a:t>
            </a:r>
            <a:endParaRPr sz="1000">
              <a:latin typeface="Calibri-LightItalic"/>
              <a:cs typeface="Calibri-LightItalic"/>
            </a:endParaRP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9A42C3-D946-F448-91F5-B4DE962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2893"/>
          <a:stretch/>
        </p:blipFill>
        <p:spPr>
          <a:xfrm>
            <a:off x="2406650" y="302894"/>
            <a:ext cx="2743200" cy="1137426"/>
          </a:xfrm>
          <a:prstGeom prst="rect">
            <a:avLst/>
          </a:prstGeom>
        </p:spPr>
      </p:pic>
      <p:pic>
        <p:nvPicPr>
          <p:cNvPr id="17" name="object 7">
            <a:extLst>
              <a:ext uri="{FF2B5EF4-FFF2-40B4-BE49-F238E27FC236}">
                <a16:creationId xmlns:a16="http://schemas.microsoft.com/office/drawing/2014/main" id="{85F65802-6B1A-EE4A-99E1-AAACA3BC56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0462" y="5414793"/>
            <a:ext cx="1732774" cy="2741426"/>
          </a:xfrm>
          <a:prstGeom prst="rect">
            <a:avLst/>
          </a:prstGeom>
        </p:spPr>
      </p:pic>
      <p:pic>
        <p:nvPicPr>
          <p:cNvPr id="18" name="Image 17" descr="Une image contenant cafetière, appareil de cuisine&#10;&#10;Description générée automatiquement">
            <a:extLst>
              <a:ext uri="{FF2B5EF4-FFF2-40B4-BE49-F238E27FC236}">
                <a16:creationId xmlns:a16="http://schemas.microsoft.com/office/drawing/2014/main" id="{B28439A0-5A55-4544-B88D-5A645734E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8" y="4604241"/>
            <a:ext cx="1197840" cy="3647011"/>
          </a:xfrm>
          <a:prstGeom prst="rect">
            <a:avLst/>
          </a:prstGeom>
        </p:spPr>
      </p:pic>
      <p:pic>
        <p:nvPicPr>
          <p:cNvPr id="19" name="Image 18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4578305D-F402-0147-B462-038591FF2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37" y="3968550"/>
            <a:ext cx="1777243" cy="4424776"/>
          </a:xfrm>
          <a:prstGeom prst="rect">
            <a:avLst/>
          </a:prstGeom>
        </p:spPr>
      </p:pic>
      <p:pic>
        <p:nvPicPr>
          <p:cNvPr id="20" name="object 15">
            <a:extLst>
              <a:ext uri="{FF2B5EF4-FFF2-40B4-BE49-F238E27FC236}">
                <a16:creationId xmlns:a16="http://schemas.microsoft.com/office/drawing/2014/main" id="{8441E652-0DDC-1341-B644-252CF49DAAA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3693" y="10577971"/>
            <a:ext cx="7748143" cy="137064"/>
          </a:xfrm>
          <a:prstGeom prst="rect">
            <a:avLst/>
          </a:prstGeom>
        </p:spPr>
      </p:pic>
      <p:sp>
        <p:nvSpPr>
          <p:cNvPr id="21" name="object 50">
            <a:extLst>
              <a:ext uri="{FF2B5EF4-FFF2-40B4-BE49-F238E27FC236}">
                <a16:creationId xmlns:a16="http://schemas.microsoft.com/office/drawing/2014/main" id="{88BB1E2F-9520-DB45-8831-6D4EEBCC5B7E}"/>
              </a:ext>
            </a:extLst>
          </p:cNvPr>
          <p:cNvSpPr txBox="1"/>
          <p:nvPr/>
        </p:nvSpPr>
        <p:spPr>
          <a:xfrm>
            <a:off x="1185127" y="10254670"/>
            <a:ext cx="516846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700" dirty="0"/>
              <a:t>SEMPA - 73 D rue Général Mangin 38100 Grenoble - Tél. 04.76.50.00.03 - Email : info@sempa.fr  </a:t>
            </a:r>
          </a:p>
          <a:p>
            <a:pPr algn="ctr"/>
            <a:r>
              <a:rPr lang="fr-FR" sz="700" dirty="0"/>
              <a:t>This document </a:t>
            </a:r>
            <a:r>
              <a:rPr lang="fr-FR" sz="700" dirty="0" err="1"/>
              <a:t>is</a:t>
            </a:r>
            <a:r>
              <a:rPr lang="fr-FR" sz="700" dirty="0"/>
              <a:t> not </a:t>
            </a:r>
            <a:r>
              <a:rPr lang="fr-FR" sz="700" dirty="0" err="1"/>
              <a:t>contractual</a:t>
            </a:r>
            <a:r>
              <a:rPr lang="fr-FR" sz="700" dirty="0"/>
              <a:t>, SEMPA </a:t>
            </a:r>
            <a:r>
              <a:rPr lang="fr-FR" sz="700" dirty="0" err="1"/>
              <a:t>reserves</a:t>
            </a:r>
            <a:r>
              <a:rPr lang="fr-FR" sz="700" dirty="0"/>
              <a:t> the right to </a:t>
            </a:r>
            <a:r>
              <a:rPr lang="fr-FR" sz="700" dirty="0" err="1"/>
              <a:t>modify</a:t>
            </a:r>
            <a:r>
              <a:rPr lang="fr-FR" sz="700" dirty="0"/>
              <a:t> </a:t>
            </a:r>
            <a:r>
              <a:rPr lang="fr-FR" sz="700" dirty="0" err="1"/>
              <a:t>its</a:t>
            </a:r>
            <a:r>
              <a:rPr lang="fr-FR" sz="700" dirty="0"/>
              <a:t> </a:t>
            </a:r>
            <a:r>
              <a:rPr lang="fr-FR" sz="700" dirty="0" err="1"/>
              <a:t>products</a:t>
            </a:r>
            <a:r>
              <a:rPr lang="fr-FR" sz="700" dirty="0"/>
              <a:t> in </a:t>
            </a:r>
            <a:r>
              <a:rPr lang="fr-FR" sz="700" dirty="0" err="1"/>
              <a:t>order</a:t>
            </a:r>
            <a:r>
              <a:rPr lang="fr-FR" sz="700" dirty="0"/>
              <a:t> to </a:t>
            </a:r>
            <a:r>
              <a:rPr lang="fr-FR" sz="700" dirty="0" err="1"/>
              <a:t>better</a:t>
            </a:r>
            <a:r>
              <a:rPr lang="fr-FR" sz="700" dirty="0"/>
              <a:t> </a:t>
            </a:r>
            <a:r>
              <a:rPr lang="fr-FR" sz="700" dirty="0" err="1"/>
              <a:t>satisfy</a:t>
            </a:r>
            <a:r>
              <a:rPr lang="fr-FR" sz="700" dirty="0"/>
              <a:t> </a:t>
            </a:r>
            <a:r>
              <a:rPr lang="fr-FR" sz="700" dirty="0" err="1"/>
              <a:t>its</a:t>
            </a:r>
            <a:r>
              <a:rPr lang="fr-FR" sz="700" dirty="0"/>
              <a:t> customers.VT-V1/05-2021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752" y="1194561"/>
            <a:ext cx="6066790" cy="218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lvl="2" indent="-457200">
              <a:lnSpc>
                <a:spcPct val="100000"/>
              </a:lnSpc>
              <a:spcBef>
                <a:spcPts val="95"/>
              </a:spcBef>
              <a:buFont typeface="Calibri-Light"/>
              <a:buAutoNum type="arabicPeriod"/>
              <a:tabLst>
                <a:tab pos="469900" algn="l"/>
              </a:tabLst>
            </a:pPr>
            <a:r>
              <a:rPr sz="1300" spc="-5" dirty="0">
                <a:latin typeface="Calibri-Light"/>
                <a:cs typeface="Calibri-Light"/>
              </a:rPr>
              <a:t>Operation</a:t>
            </a:r>
            <a:r>
              <a:rPr sz="1300" spc="-2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of</a:t>
            </a:r>
            <a:r>
              <a:rPr sz="1300" spc="-20" dirty="0">
                <a:latin typeface="Calibri-Light"/>
                <a:cs typeface="Calibri-Light"/>
              </a:rPr>
              <a:t> </a:t>
            </a:r>
            <a:r>
              <a:rPr lang="fr-FR" sz="1300" spc="-5" dirty="0">
                <a:latin typeface="Calibri-Light"/>
                <a:cs typeface="Calibri-Light"/>
              </a:rPr>
              <a:t>SEMPA</a:t>
            </a:r>
            <a:r>
              <a:rPr sz="1300" spc="-20" dirty="0">
                <a:latin typeface="Calibri-Light"/>
                <a:cs typeface="Calibri-Light"/>
              </a:rPr>
              <a:t> </a:t>
            </a:r>
            <a:r>
              <a:rPr lang="fr-FR" sz="1300" spc="-5" dirty="0">
                <a:latin typeface="Calibri-Light"/>
                <a:cs typeface="Calibri-Light"/>
              </a:rPr>
              <a:t>OL 41 </a:t>
            </a:r>
            <a:endParaRPr sz="1300" dirty="0">
              <a:latin typeface="Calibri-Light"/>
              <a:cs typeface="Calibri-Light"/>
            </a:endParaRPr>
          </a:p>
          <a:p>
            <a:pPr lvl="2">
              <a:lnSpc>
                <a:spcPct val="100000"/>
              </a:lnSpc>
              <a:buFont typeface="Calibri-Light"/>
              <a:buAutoNum type="arabicPeriod"/>
            </a:pPr>
            <a:endParaRPr sz="850" dirty="0">
              <a:latin typeface="Calibri-Light"/>
              <a:cs typeface="Calibri-Light"/>
            </a:endParaRPr>
          </a:p>
          <a:p>
            <a:pPr marL="19685" marR="10795">
              <a:lnSpc>
                <a:spcPct val="101699"/>
              </a:lnSpc>
            </a:pPr>
            <a:r>
              <a:rPr sz="1200" dirty="0">
                <a:latin typeface="Calibri-Light"/>
                <a:cs typeface="Calibri-Light"/>
              </a:rPr>
              <a:t>Place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glass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another</a:t>
            </a:r>
            <a:r>
              <a:rPr sz="1200" spc="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container</a:t>
            </a:r>
            <a:r>
              <a:rPr sz="1200" spc="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under</a:t>
            </a:r>
            <a:r>
              <a:rPr sz="1200" spc="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juice</a:t>
            </a:r>
            <a:r>
              <a:rPr sz="1200" spc="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outlet.</a:t>
            </a:r>
            <a:r>
              <a:rPr sz="1200" spc="7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To</a:t>
            </a:r>
            <a:r>
              <a:rPr sz="1200" spc="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begin</a:t>
            </a:r>
            <a:r>
              <a:rPr sz="1200" spc="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pressing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procedure,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instructions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mentioned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below: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 dirty="0">
              <a:latin typeface="Calibri-Light"/>
              <a:cs typeface="Calibri-Light"/>
            </a:endParaRPr>
          </a:p>
          <a:p>
            <a:pPr marL="19685">
              <a:lnSpc>
                <a:spcPct val="100000"/>
              </a:lnSpc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Self-Service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Mode:</a:t>
            </a:r>
            <a:endParaRPr sz="11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 dirty="0">
              <a:latin typeface="Calibri-Light"/>
              <a:cs typeface="Calibri-Light"/>
            </a:endParaRPr>
          </a:p>
          <a:p>
            <a:pPr marL="477520" marR="8255" lvl="3" indent="-228600">
              <a:lnSpc>
                <a:spcPct val="101699"/>
              </a:lnSpc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11: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Switch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main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power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switch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located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at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side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red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control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lamp </a:t>
            </a:r>
            <a:r>
              <a:rPr sz="1200" dirty="0">
                <a:latin typeface="Calibri-Light"/>
                <a:cs typeface="Calibri-Light"/>
              </a:rPr>
              <a:t>lights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up.</a:t>
            </a:r>
            <a:endParaRPr sz="1200" dirty="0">
              <a:latin typeface="Calibri-Light"/>
              <a:cs typeface="Calibri-Light"/>
            </a:endParaRPr>
          </a:p>
          <a:p>
            <a:pPr marL="477520" marR="5080" lvl="3" indent="-228600">
              <a:lnSpc>
                <a:spcPct val="101699"/>
              </a:lnSpc>
              <a:spcBef>
                <a:spcPts val="70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12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No.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button: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Select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self-service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mode</a:t>
            </a:r>
            <a:r>
              <a:rPr sz="1200" spc="-5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by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pressing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this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button.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„Self-service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Push</a:t>
            </a:r>
            <a:r>
              <a:rPr sz="1200" spc="-5" dirty="0">
                <a:latin typeface="Calibri-Light"/>
                <a:cs typeface="Calibri-Light"/>
              </a:rPr>
              <a:t> “Press”“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indicated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5" dirty="0">
                <a:latin typeface="Calibri-Light"/>
                <a:cs typeface="Calibri-Light"/>
              </a:rPr>
              <a:t>display.</a:t>
            </a:r>
            <a:endParaRPr sz="1200" dirty="0">
              <a:latin typeface="Calibri-Light"/>
              <a:cs typeface="Calibri-Light"/>
            </a:endParaRPr>
          </a:p>
          <a:p>
            <a:pPr marL="477520" lvl="3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13: </a:t>
            </a:r>
            <a:r>
              <a:rPr sz="1200" spc="-5" dirty="0">
                <a:latin typeface="Calibri-Light"/>
                <a:cs typeface="Calibri-Light"/>
              </a:rPr>
              <a:t>Stop</a:t>
            </a:r>
            <a:r>
              <a:rPr sz="1200" dirty="0">
                <a:latin typeface="Calibri-Light"/>
                <a:cs typeface="Calibri-Light"/>
              </a:rPr>
              <a:t> and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start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by pressing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self-service</a:t>
            </a:r>
            <a:r>
              <a:rPr sz="1200" spc="-5" dirty="0">
                <a:latin typeface="Calibri-Light"/>
                <a:cs typeface="Calibri-Light"/>
              </a:rPr>
              <a:t> button.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(SB-Tap)</a:t>
            </a:r>
            <a:endParaRPr sz="1200" dirty="0">
              <a:latin typeface="Calibri-Light"/>
              <a:cs typeface="Calibri-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63445" y="7573149"/>
            <a:ext cx="2162175" cy="2294890"/>
            <a:chOff x="1663445" y="7573149"/>
            <a:chExt cx="2162175" cy="2294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3445" y="7573149"/>
              <a:ext cx="2162175" cy="2294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5380" y="8572245"/>
              <a:ext cx="196850" cy="481330"/>
            </a:xfrm>
            <a:custGeom>
              <a:avLst/>
              <a:gdLst/>
              <a:ahLst/>
              <a:cxnLst/>
              <a:rect l="l" t="t" r="r" b="b"/>
              <a:pathLst>
                <a:path w="196850" h="481329">
                  <a:moveTo>
                    <a:pt x="124539" y="378912"/>
                  </a:moveTo>
                  <a:lnTo>
                    <a:pt x="88392" y="391159"/>
                  </a:lnTo>
                  <a:lnTo>
                    <a:pt x="179324" y="481075"/>
                  </a:lnTo>
                  <a:lnTo>
                    <a:pt x="190876" y="397001"/>
                  </a:lnTo>
                  <a:lnTo>
                    <a:pt x="130682" y="397001"/>
                  </a:lnTo>
                  <a:lnTo>
                    <a:pt x="124539" y="378912"/>
                  </a:lnTo>
                  <a:close/>
                </a:path>
                <a:path w="196850" h="481329">
                  <a:moveTo>
                    <a:pt x="160636" y="366683"/>
                  </a:moveTo>
                  <a:lnTo>
                    <a:pt x="124539" y="378912"/>
                  </a:lnTo>
                  <a:lnTo>
                    <a:pt x="130682" y="397001"/>
                  </a:lnTo>
                  <a:lnTo>
                    <a:pt x="166750" y="384682"/>
                  </a:lnTo>
                  <a:lnTo>
                    <a:pt x="160636" y="366683"/>
                  </a:lnTo>
                  <a:close/>
                </a:path>
                <a:path w="196850" h="481329">
                  <a:moveTo>
                    <a:pt x="196723" y="354456"/>
                  </a:moveTo>
                  <a:lnTo>
                    <a:pt x="160636" y="366683"/>
                  </a:lnTo>
                  <a:lnTo>
                    <a:pt x="166750" y="384682"/>
                  </a:lnTo>
                  <a:lnTo>
                    <a:pt x="130682" y="397001"/>
                  </a:lnTo>
                  <a:lnTo>
                    <a:pt x="190876" y="397001"/>
                  </a:lnTo>
                  <a:lnTo>
                    <a:pt x="196723" y="354456"/>
                  </a:lnTo>
                  <a:close/>
                </a:path>
                <a:path w="196850" h="481329">
                  <a:moveTo>
                    <a:pt x="36068" y="0"/>
                  </a:moveTo>
                  <a:lnTo>
                    <a:pt x="0" y="12191"/>
                  </a:lnTo>
                  <a:lnTo>
                    <a:pt x="124539" y="378912"/>
                  </a:lnTo>
                  <a:lnTo>
                    <a:pt x="160636" y="366683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11219" y="7563598"/>
            <a:ext cx="2073275" cy="2298065"/>
            <a:chOff x="3911219" y="7563598"/>
            <a:chExt cx="2073275" cy="22980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1219" y="7563598"/>
              <a:ext cx="2073275" cy="2298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71236" y="9203181"/>
              <a:ext cx="193040" cy="432434"/>
            </a:xfrm>
            <a:custGeom>
              <a:avLst/>
              <a:gdLst/>
              <a:ahLst/>
              <a:cxnLst/>
              <a:rect l="l" t="t" r="r" b="b"/>
              <a:pathLst>
                <a:path w="193039" h="432434">
                  <a:moveTo>
                    <a:pt x="71183" y="99957"/>
                  </a:moveTo>
                  <a:lnTo>
                    <a:pt x="35617" y="113532"/>
                  </a:lnTo>
                  <a:lnTo>
                    <a:pt x="157352" y="432244"/>
                  </a:lnTo>
                  <a:lnTo>
                    <a:pt x="192912" y="418642"/>
                  </a:lnTo>
                  <a:lnTo>
                    <a:pt x="71183" y="99957"/>
                  </a:lnTo>
                  <a:close/>
                </a:path>
                <a:path w="193039" h="432434">
                  <a:moveTo>
                    <a:pt x="12573" y="0"/>
                  </a:moveTo>
                  <a:lnTo>
                    <a:pt x="0" y="127126"/>
                  </a:lnTo>
                  <a:lnTo>
                    <a:pt x="35617" y="113532"/>
                  </a:lnTo>
                  <a:lnTo>
                    <a:pt x="28828" y="95757"/>
                  </a:lnTo>
                  <a:lnTo>
                    <a:pt x="64388" y="82168"/>
                  </a:lnTo>
                  <a:lnTo>
                    <a:pt x="102233" y="82168"/>
                  </a:lnTo>
                  <a:lnTo>
                    <a:pt x="12573" y="0"/>
                  </a:lnTo>
                  <a:close/>
                </a:path>
                <a:path w="193039" h="432434">
                  <a:moveTo>
                    <a:pt x="64388" y="82168"/>
                  </a:moveTo>
                  <a:lnTo>
                    <a:pt x="28828" y="95757"/>
                  </a:lnTo>
                  <a:lnTo>
                    <a:pt x="35617" y="113532"/>
                  </a:lnTo>
                  <a:lnTo>
                    <a:pt x="71183" y="99957"/>
                  </a:lnTo>
                  <a:lnTo>
                    <a:pt x="64388" y="82168"/>
                  </a:lnTo>
                  <a:close/>
                </a:path>
                <a:path w="193039" h="432434">
                  <a:moveTo>
                    <a:pt x="102233" y="82168"/>
                  </a:moveTo>
                  <a:lnTo>
                    <a:pt x="64388" y="82168"/>
                  </a:lnTo>
                  <a:lnTo>
                    <a:pt x="71183" y="99957"/>
                  </a:lnTo>
                  <a:lnTo>
                    <a:pt x="106807" y="86359"/>
                  </a:lnTo>
                  <a:lnTo>
                    <a:pt x="102233" y="8216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442210" y="3447033"/>
            <a:ext cx="2526030" cy="1694814"/>
            <a:chOff x="2442210" y="3447033"/>
            <a:chExt cx="2526030" cy="169481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2210" y="3447033"/>
              <a:ext cx="2526030" cy="169481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67531" y="4035678"/>
              <a:ext cx="332740" cy="269240"/>
            </a:xfrm>
            <a:custGeom>
              <a:avLst/>
              <a:gdLst/>
              <a:ahLst/>
              <a:cxnLst/>
              <a:rect l="l" t="t" r="r" b="b"/>
              <a:pathLst>
                <a:path w="332739" h="269239">
                  <a:moveTo>
                    <a:pt x="254508" y="0"/>
                  </a:moveTo>
                  <a:lnTo>
                    <a:pt x="209476" y="3163"/>
                  </a:lnTo>
                  <a:lnTo>
                    <a:pt x="165719" y="22351"/>
                  </a:lnTo>
                  <a:lnTo>
                    <a:pt x="125081" y="56399"/>
                  </a:lnTo>
                  <a:lnTo>
                    <a:pt x="89408" y="104139"/>
                  </a:lnTo>
                  <a:lnTo>
                    <a:pt x="0" y="93725"/>
                  </a:lnTo>
                  <a:lnTo>
                    <a:pt x="76073" y="268731"/>
                  </a:lnTo>
                  <a:lnTo>
                    <a:pt x="257048" y="123825"/>
                  </a:lnTo>
                  <a:lnTo>
                    <a:pt x="167640" y="113283"/>
                  </a:lnTo>
                  <a:lnTo>
                    <a:pt x="203313" y="65543"/>
                  </a:lnTo>
                  <a:lnTo>
                    <a:pt x="243951" y="31495"/>
                  </a:lnTo>
                  <a:lnTo>
                    <a:pt x="287708" y="12307"/>
                  </a:lnTo>
                  <a:lnTo>
                    <a:pt x="332740" y="9144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0392" y="4045631"/>
              <a:ext cx="193675" cy="306705"/>
            </a:xfrm>
            <a:custGeom>
              <a:avLst/>
              <a:gdLst/>
              <a:ahLst/>
              <a:cxnLst/>
              <a:rect l="l" t="t" r="r" b="b"/>
              <a:pathLst>
                <a:path w="193675" h="306704">
                  <a:moveTo>
                    <a:pt x="45083" y="0"/>
                  </a:moveTo>
                  <a:lnTo>
                    <a:pt x="0" y="1223"/>
                  </a:lnTo>
                  <a:lnTo>
                    <a:pt x="32684" y="22647"/>
                  </a:lnTo>
                  <a:lnTo>
                    <a:pt x="60637" y="53184"/>
                  </a:lnTo>
                  <a:lnTo>
                    <a:pt x="83372" y="91543"/>
                  </a:lnTo>
                  <a:lnTo>
                    <a:pt x="100401" y="136434"/>
                  </a:lnTo>
                  <a:lnTo>
                    <a:pt x="111239" y="186565"/>
                  </a:lnTo>
                  <a:lnTo>
                    <a:pt x="115399" y="240646"/>
                  </a:lnTo>
                  <a:lnTo>
                    <a:pt x="112395" y="297387"/>
                  </a:lnTo>
                  <a:lnTo>
                    <a:pt x="190627" y="306531"/>
                  </a:lnTo>
                  <a:lnTo>
                    <a:pt x="193538" y="264182"/>
                  </a:lnTo>
                  <a:lnTo>
                    <a:pt x="192389" y="222536"/>
                  </a:lnTo>
                  <a:lnTo>
                    <a:pt x="187215" y="182247"/>
                  </a:lnTo>
                  <a:lnTo>
                    <a:pt x="178054" y="143971"/>
                  </a:lnTo>
                  <a:lnTo>
                    <a:pt x="155159" y="88257"/>
                  </a:lnTo>
                  <a:lnTo>
                    <a:pt x="124285" y="44821"/>
                  </a:lnTo>
                  <a:lnTo>
                    <a:pt x="87052" y="14967"/>
                  </a:lnTo>
                  <a:lnTo>
                    <a:pt x="45083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27858" y="5154294"/>
            <a:ext cx="97916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11: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3954" y="9934143"/>
            <a:ext cx="16757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13: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self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- service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tap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old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and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new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000" y="5402071"/>
            <a:ext cx="2463800" cy="170624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354451" y="5906795"/>
            <a:ext cx="8483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7000"/>
              </a:lnSpc>
              <a:spcBef>
                <a:spcPts val="100"/>
              </a:spcBef>
            </a:pPr>
            <a:r>
              <a:rPr sz="1000" b="1" spc="-20" dirty="0">
                <a:latin typeface="Arial"/>
                <a:cs typeface="Arial"/>
              </a:rPr>
              <a:t>Self </a:t>
            </a:r>
            <a:r>
              <a:rPr sz="1000" b="1" spc="-30" dirty="0">
                <a:latin typeface="Arial"/>
                <a:cs typeface="Arial"/>
              </a:rPr>
              <a:t>Service 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45" dirty="0">
                <a:latin typeface="Arial"/>
                <a:cs typeface="Arial"/>
              </a:rPr>
              <a:t>P</a:t>
            </a:r>
            <a:r>
              <a:rPr sz="1000" b="1" spc="-55" dirty="0">
                <a:latin typeface="Arial"/>
                <a:cs typeface="Arial"/>
              </a:rPr>
              <a:t>ush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5" dirty="0">
                <a:latin typeface="Arial"/>
                <a:cs typeface="Arial"/>
              </a:rPr>
              <a:t>&lt;</a:t>
            </a:r>
            <a:r>
              <a:rPr sz="1000" b="1" spc="-114" dirty="0">
                <a:latin typeface="Arial"/>
                <a:cs typeface="Arial"/>
              </a:rPr>
              <a:t>P</a:t>
            </a:r>
            <a:r>
              <a:rPr sz="1000" b="1" spc="-80" dirty="0">
                <a:latin typeface="Arial"/>
                <a:cs typeface="Arial"/>
              </a:rPr>
              <a:t>R</a:t>
            </a:r>
            <a:r>
              <a:rPr sz="1000" b="1" spc="-65" dirty="0">
                <a:latin typeface="Arial"/>
                <a:cs typeface="Arial"/>
              </a:rPr>
              <a:t>E</a:t>
            </a:r>
            <a:r>
              <a:rPr sz="1000" b="1" spc="-90" dirty="0">
                <a:latin typeface="Arial"/>
                <a:cs typeface="Arial"/>
              </a:rPr>
              <a:t>SS&gt;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26079" y="6844791"/>
            <a:ext cx="409575" cy="466725"/>
          </a:xfrm>
          <a:custGeom>
            <a:avLst/>
            <a:gdLst/>
            <a:ahLst/>
            <a:cxnLst/>
            <a:rect l="l" t="t" r="r" b="b"/>
            <a:pathLst>
              <a:path w="409575" h="466725">
                <a:moveTo>
                  <a:pt x="204724" y="0"/>
                </a:moveTo>
                <a:lnTo>
                  <a:pt x="0" y="204850"/>
                </a:lnTo>
                <a:lnTo>
                  <a:pt x="102362" y="204850"/>
                </a:lnTo>
                <a:lnTo>
                  <a:pt x="102362" y="466724"/>
                </a:lnTo>
                <a:lnTo>
                  <a:pt x="307213" y="466724"/>
                </a:lnTo>
                <a:lnTo>
                  <a:pt x="307213" y="204850"/>
                </a:lnTo>
                <a:lnTo>
                  <a:pt x="409574" y="204850"/>
                </a:lnTo>
                <a:lnTo>
                  <a:pt x="20472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96439" y="7030592"/>
            <a:ext cx="1588135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305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12: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–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self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service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mode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204" y="755396"/>
            <a:ext cx="6152846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-Light"/>
                <a:cs typeface="Calibri-Light"/>
              </a:rPr>
              <a:t>3.3.2.</a:t>
            </a:r>
            <a:r>
              <a:rPr sz="1300" spc="315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Continuous-Mode</a:t>
            </a:r>
            <a:endParaRPr sz="13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Calibri-Light"/>
              <a:cs typeface="Calibri-Light"/>
            </a:endParaRPr>
          </a:p>
          <a:p>
            <a:pPr marL="289560" marR="6985" indent="-228600">
              <a:lnSpc>
                <a:spcPct val="102499"/>
              </a:lnSpc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14: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Switch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main power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switch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located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at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top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red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control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lamp </a:t>
            </a:r>
            <a:r>
              <a:rPr sz="1200" dirty="0">
                <a:latin typeface="Calibri-Light"/>
                <a:cs typeface="Calibri-Light"/>
              </a:rPr>
              <a:t>lights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up.</a:t>
            </a:r>
            <a:endParaRPr sz="1200" dirty="0">
              <a:latin typeface="Calibri-Light"/>
              <a:cs typeface="Calibri-Light"/>
            </a:endParaRPr>
          </a:p>
          <a:p>
            <a:pPr marL="289560" marR="5080" indent="-228600">
              <a:lnSpc>
                <a:spcPct val="101699"/>
              </a:lnSpc>
              <a:spcBef>
                <a:spcPts val="60"/>
              </a:spcBef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15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No.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button: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Select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continuous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mode</a:t>
            </a:r>
            <a:r>
              <a:rPr sz="1200" spc="-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by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pressing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this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button.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„Continuous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Push </a:t>
            </a:r>
            <a:r>
              <a:rPr sz="1200" spc="-5" dirty="0">
                <a:latin typeface="Calibri-Light"/>
                <a:cs typeface="Calibri-Light"/>
              </a:rPr>
              <a:t>“ON”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indicated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on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5" dirty="0">
                <a:latin typeface="Calibri-Light"/>
                <a:cs typeface="Calibri-Light"/>
              </a:rPr>
              <a:t>display.</a:t>
            </a:r>
            <a:endParaRPr sz="1200" dirty="0">
              <a:latin typeface="Calibri-Light"/>
              <a:cs typeface="Calibri-Light"/>
            </a:endParaRPr>
          </a:p>
          <a:p>
            <a:pPr marL="289560" indent="-229235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15</a:t>
            </a:r>
            <a:r>
              <a:rPr sz="1200" spc="-5" dirty="0">
                <a:latin typeface="Calibri-Light"/>
                <a:cs typeface="Calibri-Light"/>
              </a:rPr>
              <a:t> No.</a:t>
            </a:r>
            <a:r>
              <a:rPr sz="1200" dirty="0">
                <a:latin typeface="Calibri-Light"/>
                <a:cs typeface="Calibri-Light"/>
              </a:rPr>
              <a:t> 2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button: </a:t>
            </a:r>
            <a:r>
              <a:rPr sz="1200" dirty="0">
                <a:latin typeface="Calibri-Light"/>
                <a:cs typeface="Calibri-Light"/>
              </a:rPr>
              <a:t>Start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pressing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(continuous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mode)</a:t>
            </a:r>
            <a:endParaRPr sz="1200" dirty="0">
              <a:latin typeface="Calibri-Light"/>
              <a:cs typeface="Calibri-Light"/>
            </a:endParaRPr>
          </a:p>
          <a:p>
            <a:pPr marL="28956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89560" algn="l"/>
                <a:tab pos="290195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15 </a:t>
            </a:r>
            <a:r>
              <a:rPr sz="1200" spc="-5" dirty="0">
                <a:latin typeface="Calibri-Light"/>
                <a:cs typeface="Calibri-Light"/>
              </a:rPr>
              <a:t>No. </a:t>
            </a:r>
            <a:r>
              <a:rPr sz="1200" dirty="0">
                <a:latin typeface="Calibri-Light"/>
                <a:cs typeface="Calibri-Light"/>
              </a:rPr>
              <a:t>3 </a:t>
            </a:r>
            <a:r>
              <a:rPr sz="1200" spc="-5" dirty="0">
                <a:latin typeface="Calibri-Light"/>
                <a:cs typeface="Calibri-Light"/>
              </a:rPr>
              <a:t>OFF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button: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Stop</a:t>
            </a:r>
            <a:r>
              <a:rPr sz="1200" dirty="0">
                <a:latin typeface="Calibri-Light"/>
                <a:cs typeface="Calibri-Light"/>
              </a:rPr>
              <a:t> pressing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(continuous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mode)</a:t>
            </a:r>
            <a:endParaRPr sz="1200" dirty="0">
              <a:latin typeface="Calibri-Ligh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8669" y="2418206"/>
            <a:ext cx="2526030" cy="16948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84830" y="4124070"/>
            <a:ext cx="9791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14: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635" y="4770754"/>
            <a:ext cx="2463800" cy="17062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15410" y="5273495"/>
            <a:ext cx="748030" cy="4152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90"/>
              </a:spcBef>
            </a:pPr>
            <a:r>
              <a:rPr sz="1200" b="1" spc="-60" dirty="0">
                <a:latin typeface="Arial"/>
                <a:cs typeface="Arial"/>
              </a:rPr>
              <a:t>Continous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latin typeface="Arial"/>
                <a:cs typeface="Arial"/>
              </a:rPr>
              <a:t>Pu</a:t>
            </a:r>
            <a:r>
              <a:rPr sz="1200" b="1" spc="-45" dirty="0">
                <a:latin typeface="Arial"/>
                <a:cs typeface="Arial"/>
              </a:rPr>
              <a:t>s</a:t>
            </a:r>
            <a:r>
              <a:rPr sz="1200" b="1" spc="-65" dirty="0">
                <a:latin typeface="Arial"/>
                <a:cs typeface="Arial"/>
              </a:rPr>
              <a:t>h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155" dirty="0">
                <a:latin typeface="Arial"/>
                <a:cs typeface="Arial"/>
              </a:rPr>
              <a:t>&lt;</a:t>
            </a:r>
            <a:r>
              <a:rPr sz="1200" b="1" spc="-200" dirty="0">
                <a:latin typeface="Arial"/>
                <a:cs typeface="Arial"/>
              </a:rPr>
              <a:t>O</a:t>
            </a:r>
            <a:r>
              <a:rPr sz="1200" b="1" spc="-110" dirty="0">
                <a:latin typeface="Arial"/>
                <a:cs typeface="Arial"/>
              </a:rPr>
              <a:t>N&gt;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4716" y="6213474"/>
            <a:ext cx="409575" cy="466725"/>
          </a:xfrm>
          <a:custGeom>
            <a:avLst/>
            <a:gdLst/>
            <a:ahLst/>
            <a:cxnLst/>
            <a:rect l="l" t="t" r="r" b="b"/>
            <a:pathLst>
              <a:path w="409575" h="466725">
                <a:moveTo>
                  <a:pt x="204723" y="0"/>
                </a:moveTo>
                <a:lnTo>
                  <a:pt x="0" y="204724"/>
                </a:lnTo>
                <a:lnTo>
                  <a:pt x="102361" y="204724"/>
                </a:lnTo>
                <a:lnTo>
                  <a:pt x="102361" y="466725"/>
                </a:lnTo>
                <a:lnTo>
                  <a:pt x="307085" y="466725"/>
                </a:lnTo>
                <a:lnTo>
                  <a:pt x="307085" y="204724"/>
                </a:lnTo>
                <a:lnTo>
                  <a:pt x="409574" y="204724"/>
                </a:lnTo>
                <a:lnTo>
                  <a:pt x="20472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2995" y="6398132"/>
            <a:ext cx="1217295" cy="556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374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15: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Continuous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mode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0640" y="6224142"/>
            <a:ext cx="836294" cy="466725"/>
          </a:xfrm>
          <a:custGeom>
            <a:avLst/>
            <a:gdLst/>
            <a:ahLst/>
            <a:cxnLst/>
            <a:rect l="l" t="t" r="r" b="b"/>
            <a:pathLst>
              <a:path w="836295" h="466725">
                <a:moveTo>
                  <a:pt x="409575" y="204851"/>
                </a:moveTo>
                <a:lnTo>
                  <a:pt x="204724" y="0"/>
                </a:lnTo>
                <a:lnTo>
                  <a:pt x="0" y="204851"/>
                </a:lnTo>
                <a:lnTo>
                  <a:pt x="102362" y="204851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851"/>
                </a:lnTo>
                <a:lnTo>
                  <a:pt x="409575" y="204851"/>
                </a:lnTo>
                <a:close/>
              </a:path>
              <a:path w="836295" h="466725">
                <a:moveTo>
                  <a:pt x="836295" y="204851"/>
                </a:moveTo>
                <a:lnTo>
                  <a:pt x="631571" y="0"/>
                </a:lnTo>
                <a:lnTo>
                  <a:pt x="426720" y="204851"/>
                </a:lnTo>
                <a:lnTo>
                  <a:pt x="529082" y="204851"/>
                </a:lnTo>
                <a:lnTo>
                  <a:pt x="529082" y="466725"/>
                </a:lnTo>
                <a:lnTo>
                  <a:pt x="733933" y="466725"/>
                </a:lnTo>
                <a:lnTo>
                  <a:pt x="733933" y="204851"/>
                </a:lnTo>
                <a:lnTo>
                  <a:pt x="836295" y="204851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94784" y="6379844"/>
            <a:ext cx="532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	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752" y="975105"/>
            <a:ext cx="6065520" cy="3187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lvl="2" indent="-457200">
              <a:lnSpc>
                <a:spcPct val="100000"/>
              </a:lnSpc>
              <a:spcBef>
                <a:spcPts val="95"/>
              </a:spcBef>
              <a:buFont typeface="Calibri-Light"/>
              <a:buAutoNum type="arabicPeriod" startAt="3"/>
              <a:tabLst>
                <a:tab pos="469900" algn="l"/>
              </a:tabLst>
            </a:pPr>
            <a:r>
              <a:rPr sz="1300" spc="-5" dirty="0">
                <a:latin typeface="Calibri-Light"/>
                <a:cs typeface="Calibri-Light"/>
              </a:rPr>
              <a:t>Intelligent</a:t>
            </a:r>
            <a:r>
              <a:rPr sz="130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Stop-Function</a:t>
            </a:r>
            <a:endParaRPr sz="1300">
              <a:latin typeface="Calibri-Light"/>
              <a:cs typeface="Calibri-Light"/>
            </a:endParaRPr>
          </a:p>
          <a:p>
            <a:pPr marL="19685" marR="229870">
              <a:lnSpc>
                <a:spcPct val="101699"/>
              </a:lnSpc>
              <a:spcBef>
                <a:spcPts val="1155"/>
              </a:spcBef>
            </a:pPr>
            <a:r>
              <a:rPr sz="1200" dirty="0">
                <a:latin typeface="Calibri-Light"/>
                <a:cs typeface="Calibri-Light"/>
              </a:rPr>
              <a:t>With this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function</a:t>
            </a:r>
            <a:r>
              <a:rPr sz="1200" dirty="0">
                <a:latin typeface="Calibri-Light"/>
                <a:cs typeface="Calibri-Light"/>
              </a:rPr>
              <a:t> you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can</a:t>
            </a:r>
            <a:r>
              <a:rPr sz="1200" dirty="0">
                <a:latin typeface="Calibri-Light"/>
                <a:cs typeface="Calibri-Light"/>
              </a:rPr>
              <a:t> adjust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after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which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number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fruits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dirty="0">
                <a:latin typeface="Calibri-Light"/>
                <a:cs typeface="Calibri-Light"/>
              </a:rPr>
              <a:t> machine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should stop.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An 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acoustic </a:t>
            </a:r>
            <a:r>
              <a:rPr sz="1200" dirty="0">
                <a:latin typeface="Calibri-Light"/>
                <a:cs typeface="Calibri-Light"/>
              </a:rPr>
              <a:t>signal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indicates </a:t>
            </a:r>
            <a:r>
              <a:rPr sz="1200" dirty="0">
                <a:latin typeface="Calibri-Light"/>
                <a:cs typeface="Calibri-Light"/>
              </a:rPr>
              <a:t>when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peel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bucket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full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need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-5" dirty="0">
                <a:latin typeface="Calibri-Light"/>
                <a:cs typeface="Calibri-Light"/>
              </a:rPr>
              <a:t> emptied.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Please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description</a:t>
            </a:r>
            <a:r>
              <a:rPr sz="1200" spc="-5" dirty="0">
                <a:latin typeface="Calibri-Light"/>
                <a:cs typeface="Calibri-Light"/>
              </a:rPr>
              <a:t> below: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libri-Light"/>
              <a:cs typeface="Calibri-Light"/>
            </a:endParaRPr>
          </a:p>
          <a:p>
            <a:pPr marL="477520" marR="213995" lvl="3" indent="-228600">
              <a:lnSpc>
                <a:spcPct val="101699"/>
              </a:lnSpc>
              <a:spcBef>
                <a:spcPts val="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17: Switch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5" dirty="0">
                <a:latin typeface="Calibri-Light"/>
                <a:cs typeface="Calibri-Light"/>
              </a:rPr>
              <a:t>main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power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switch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located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at the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top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control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lamp </a:t>
            </a:r>
            <a:r>
              <a:rPr sz="1200" dirty="0">
                <a:latin typeface="Calibri-Light"/>
                <a:cs typeface="Calibri-Light"/>
              </a:rPr>
              <a:t>lights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up.</a:t>
            </a:r>
            <a:endParaRPr sz="1200">
              <a:latin typeface="Calibri-Light"/>
              <a:cs typeface="Calibri-Light"/>
            </a:endParaRPr>
          </a:p>
          <a:p>
            <a:pPr marL="477520" lvl="3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 17: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No.1: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Select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function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“Empty</a:t>
            </a:r>
            <a:r>
              <a:rPr sz="1200" spc="-5" dirty="0">
                <a:latin typeface="Calibri-Light"/>
                <a:cs typeface="Calibri-Light"/>
              </a:rPr>
              <a:t> bucket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after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“xx”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oranges”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with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FUNC-button</a:t>
            </a:r>
            <a:endParaRPr sz="1200">
              <a:latin typeface="Calibri-Light"/>
              <a:cs typeface="Calibri-Light"/>
            </a:endParaRPr>
          </a:p>
          <a:p>
            <a:pPr marL="477520" marR="82550" lvl="3" indent="-228600">
              <a:lnSpc>
                <a:spcPct val="101699"/>
              </a:lnSpc>
              <a:spcBef>
                <a:spcPts val="7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17: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No.2/3: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Adjust the amount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oranges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after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machine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should stop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5" dirty="0">
                <a:latin typeface="Calibri-Light"/>
                <a:cs typeface="Calibri-Light"/>
              </a:rPr>
              <a:t>ON-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button +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OFF-Button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-.</a:t>
            </a:r>
            <a:endParaRPr sz="1200">
              <a:latin typeface="Calibri-Light"/>
              <a:cs typeface="Calibri-Light"/>
            </a:endParaRPr>
          </a:p>
          <a:p>
            <a:pPr marL="477520" lvl="3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Start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desired mode.</a:t>
            </a:r>
            <a:endParaRPr sz="1200">
              <a:latin typeface="Calibri-Light"/>
              <a:cs typeface="Calibri-Light"/>
            </a:endParaRPr>
          </a:p>
          <a:p>
            <a:pPr marL="477520" marR="298450" lvl="3" indent="-228600">
              <a:lnSpc>
                <a:spcPct val="101899"/>
              </a:lnSpc>
              <a:spcBef>
                <a:spcPts val="6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spc="-5" dirty="0">
                <a:latin typeface="Calibri-Light"/>
                <a:cs typeface="Calibri-Light"/>
              </a:rPr>
              <a:t>As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soon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as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machine </a:t>
            </a:r>
            <a:r>
              <a:rPr sz="1200" spc="-5" dirty="0">
                <a:latin typeface="Calibri-Light"/>
                <a:cs typeface="Calibri-Light"/>
              </a:rPr>
              <a:t>has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reached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adjusted amount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oranges,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stops,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peeps </a:t>
            </a:r>
            <a:r>
              <a:rPr sz="1200" dirty="0">
                <a:latin typeface="Calibri-Light"/>
                <a:cs typeface="Calibri-Light"/>
              </a:rPr>
              <a:t>5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times</a:t>
            </a:r>
            <a:r>
              <a:rPr sz="1200" dirty="0">
                <a:latin typeface="Calibri-Light"/>
                <a:cs typeface="Calibri-Light"/>
              </a:rPr>
              <a:t> and will be </a:t>
            </a:r>
            <a:r>
              <a:rPr sz="1200" spc="-5" dirty="0">
                <a:latin typeface="Calibri-Light"/>
                <a:cs typeface="Calibri-Light"/>
              </a:rPr>
              <a:t>locked!</a:t>
            </a:r>
            <a:endParaRPr sz="1200">
              <a:latin typeface="Calibri-Light"/>
              <a:cs typeface="Calibri-Light"/>
            </a:endParaRPr>
          </a:p>
          <a:p>
            <a:pPr marL="477520" marR="5080" lvl="3" indent="-228600">
              <a:lnSpc>
                <a:spcPct val="101699"/>
              </a:lnSpc>
              <a:spcBef>
                <a:spcPts val="60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 17: </a:t>
            </a:r>
            <a:r>
              <a:rPr sz="1200" spc="-5" dirty="0">
                <a:latin typeface="Calibri-Light"/>
                <a:cs typeface="Calibri-Light"/>
              </a:rPr>
              <a:t>No.3: To </a:t>
            </a:r>
            <a:r>
              <a:rPr sz="1200" dirty="0">
                <a:latin typeface="Calibri-Light"/>
                <a:cs typeface="Calibri-Light"/>
              </a:rPr>
              <a:t>unlock </a:t>
            </a: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machine </a:t>
            </a:r>
            <a:r>
              <a:rPr sz="1200" spc="-5" dirty="0">
                <a:latin typeface="Calibri-Light"/>
                <a:cs typeface="Calibri-Light"/>
              </a:rPr>
              <a:t>empty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peel bucket </a:t>
            </a:r>
            <a:r>
              <a:rPr sz="1200" dirty="0">
                <a:latin typeface="Calibri-Light"/>
                <a:cs typeface="Calibri-Light"/>
              </a:rPr>
              <a:t>and press the OFF-Button </a:t>
            </a:r>
            <a:r>
              <a:rPr sz="1200" spc="-5" dirty="0">
                <a:latin typeface="Calibri-Light"/>
                <a:cs typeface="Calibri-Light"/>
              </a:rPr>
              <a:t>for </a:t>
            </a:r>
            <a:r>
              <a:rPr sz="1200" dirty="0">
                <a:latin typeface="Calibri-Light"/>
                <a:cs typeface="Calibri-Light"/>
              </a:rPr>
              <a:t>5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sec.</a:t>
            </a:r>
            <a:endParaRPr sz="1200">
              <a:latin typeface="Calibri-Light"/>
              <a:cs typeface="Calibri-Light"/>
            </a:endParaRPr>
          </a:p>
          <a:p>
            <a:pPr marL="477520" lvl="3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Afterwards</a:t>
            </a:r>
            <a:r>
              <a:rPr sz="1200" spc="-5" dirty="0">
                <a:latin typeface="Calibri-Light"/>
                <a:cs typeface="Calibri-Light"/>
              </a:rPr>
              <a:t> the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can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started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again</a:t>
            </a:r>
            <a:r>
              <a:rPr sz="100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460" y="6613778"/>
            <a:ext cx="2463800" cy="17062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26435" y="7118374"/>
            <a:ext cx="109664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7000"/>
              </a:lnSpc>
              <a:spcBef>
                <a:spcPts val="100"/>
              </a:spcBef>
              <a:tabLst>
                <a:tab pos="462280" algn="l"/>
              </a:tabLst>
            </a:pPr>
            <a:r>
              <a:rPr sz="1000" b="1" spc="-75" dirty="0">
                <a:latin typeface="Arial"/>
                <a:cs typeface="Arial"/>
              </a:rPr>
              <a:t>E</a:t>
            </a:r>
            <a:r>
              <a:rPr sz="1000" b="1" spc="-45" dirty="0">
                <a:latin typeface="Arial"/>
                <a:cs typeface="Arial"/>
              </a:rPr>
              <a:t>mpt</a:t>
            </a:r>
            <a:r>
              <a:rPr sz="1000" b="1" spc="-80" dirty="0">
                <a:latin typeface="Arial"/>
                <a:cs typeface="Arial"/>
              </a:rPr>
              <a:t>y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pe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10" dirty="0">
                <a:latin typeface="Arial"/>
                <a:cs typeface="Arial"/>
              </a:rPr>
              <a:t>l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65" dirty="0">
                <a:latin typeface="Arial"/>
                <a:cs typeface="Arial"/>
              </a:rPr>
              <a:t>b</a:t>
            </a:r>
            <a:r>
              <a:rPr sz="1000" b="1" spc="-60" dirty="0">
                <a:latin typeface="Arial"/>
                <a:cs typeface="Arial"/>
              </a:rPr>
              <a:t>u</a:t>
            </a:r>
            <a:r>
              <a:rPr sz="1000" b="1" spc="-70" dirty="0">
                <a:latin typeface="Arial"/>
                <a:cs typeface="Arial"/>
              </a:rPr>
              <a:t>c</a:t>
            </a:r>
            <a:r>
              <a:rPr sz="1000" b="1" spc="-30" dirty="0">
                <a:latin typeface="Arial"/>
                <a:cs typeface="Arial"/>
              </a:rPr>
              <a:t>k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t  </a:t>
            </a:r>
            <a:r>
              <a:rPr sz="1000" b="1" spc="-35" dirty="0">
                <a:latin typeface="Arial"/>
                <a:cs typeface="Arial"/>
              </a:rPr>
              <a:t>a</a:t>
            </a:r>
            <a:r>
              <a:rPr sz="1000" b="1" spc="-30" dirty="0">
                <a:latin typeface="Arial"/>
                <a:cs typeface="Arial"/>
              </a:rPr>
              <a:t>f</a:t>
            </a:r>
            <a:r>
              <a:rPr sz="1000" b="1" spc="-20" dirty="0">
                <a:latin typeface="Arial"/>
                <a:cs typeface="Arial"/>
              </a:rPr>
              <a:t>te</a:t>
            </a:r>
            <a:r>
              <a:rPr sz="1000" b="1" spc="35" dirty="0">
                <a:latin typeface="Arial"/>
                <a:cs typeface="Arial"/>
              </a:rPr>
              <a:t>r</a:t>
            </a:r>
            <a:r>
              <a:rPr sz="1000" b="1" dirty="0">
                <a:latin typeface="Arial"/>
                <a:cs typeface="Arial"/>
              </a:rPr>
              <a:t>	</a:t>
            </a:r>
            <a:r>
              <a:rPr sz="1000" b="1" spc="-225" dirty="0">
                <a:latin typeface="Arial"/>
                <a:cs typeface="Arial"/>
              </a:rPr>
              <a:t>1</a:t>
            </a:r>
            <a:r>
              <a:rPr sz="1000" b="1" spc="-15" dirty="0">
                <a:latin typeface="Arial"/>
                <a:cs typeface="Arial"/>
              </a:rPr>
              <a:t>5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35" dirty="0">
                <a:latin typeface="Arial"/>
                <a:cs typeface="Arial"/>
              </a:rPr>
              <a:t>O</a:t>
            </a:r>
            <a:r>
              <a:rPr sz="1000" b="1" spc="30" dirty="0">
                <a:latin typeface="Arial"/>
                <a:cs typeface="Arial"/>
              </a:rPr>
              <a:t>r</a:t>
            </a:r>
            <a:r>
              <a:rPr sz="1000" b="1" spc="-25" dirty="0">
                <a:latin typeface="Arial"/>
                <a:cs typeface="Arial"/>
              </a:rPr>
              <a:t>a</a:t>
            </a:r>
            <a:r>
              <a:rPr sz="1000" b="1" spc="-60" dirty="0">
                <a:latin typeface="Arial"/>
                <a:cs typeface="Arial"/>
              </a:rPr>
              <a:t>n</a:t>
            </a:r>
            <a:r>
              <a:rPr sz="1000" b="1" spc="-75" dirty="0">
                <a:latin typeface="Arial"/>
                <a:cs typeface="Arial"/>
              </a:rPr>
              <a:t>g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4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3540" y="8056498"/>
            <a:ext cx="1751964" cy="477520"/>
          </a:xfrm>
          <a:custGeom>
            <a:avLst/>
            <a:gdLst/>
            <a:ahLst/>
            <a:cxnLst/>
            <a:rect l="l" t="t" r="r" b="b"/>
            <a:pathLst>
              <a:path w="1751964" h="477520">
                <a:moveTo>
                  <a:pt x="409575" y="204724"/>
                </a:moveTo>
                <a:lnTo>
                  <a:pt x="204851" y="0"/>
                </a:lnTo>
                <a:lnTo>
                  <a:pt x="0" y="204724"/>
                </a:lnTo>
                <a:lnTo>
                  <a:pt x="102362" y="204724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724"/>
                </a:lnTo>
                <a:lnTo>
                  <a:pt x="409575" y="204724"/>
                </a:lnTo>
                <a:close/>
              </a:path>
              <a:path w="1751964" h="477520">
                <a:moveTo>
                  <a:pt x="1325245" y="215519"/>
                </a:moveTo>
                <a:lnTo>
                  <a:pt x="1120521" y="10795"/>
                </a:lnTo>
                <a:lnTo>
                  <a:pt x="915670" y="215519"/>
                </a:lnTo>
                <a:lnTo>
                  <a:pt x="1018032" y="215519"/>
                </a:lnTo>
                <a:lnTo>
                  <a:pt x="1018032" y="477520"/>
                </a:lnTo>
                <a:lnTo>
                  <a:pt x="1222883" y="477520"/>
                </a:lnTo>
                <a:lnTo>
                  <a:pt x="1222883" y="215519"/>
                </a:lnTo>
                <a:lnTo>
                  <a:pt x="1325245" y="215519"/>
                </a:lnTo>
                <a:close/>
              </a:path>
              <a:path w="1751964" h="477520">
                <a:moveTo>
                  <a:pt x="1751965" y="215519"/>
                </a:moveTo>
                <a:lnTo>
                  <a:pt x="1547241" y="10795"/>
                </a:lnTo>
                <a:lnTo>
                  <a:pt x="1342390" y="215519"/>
                </a:lnTo>
                <a:lnTo>
                  <a:pt x="1444752" y="215519"/>
                </a:lnTo>
                <a:lnTo>
                  <a:pt x="1444752" y="477520"/>
                </a:lnTo>
                <a:lnTo>
                  <a:pt x="1649603" y="477520"/>
                </a:lnTo>
                <a:lnTo>
                  <a:pt x="1649603" y="215519"/>
                </a:lnTo>
                <a:lnTo>
                  <a:pt x="1751965" y="215519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82592" y="8222741"/>
            <a:ext cx="534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10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	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4519" y="8242553"/>
            <a:ext cx="1489710" cy="551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17: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–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intelligent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stop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8669" y="4327270"/>
            <a:ext cx="2526030" cy="169481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40635" y="6047612"/>
            <a:ext cx="9848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16:</a:t>
            </a:r>
            <a:r>
              <a:rPr sz="800" spc="-3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901700"/>
            <a:ext cx="6059805" cy="213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055" algn="l"/>
              </a:tabLst>
            </a:pP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	Attention: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-Light"/>
              <a:cs typeface="Calibri-Ligh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-"/>
              <a:tabLst>
                <a:tab pos="240665" algn="l"/>
                <a:tab pos="241300" algn="l"/>
              </a:tabLst>
            </a:pP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Switch</a:t>
            </a:r>
            <a:r>
              <a:rPr sz="1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off intelligent</a:t>
            </a: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stop</a:t>
            </a:r>
            <a:r>
              <a:rPr sz="1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function</a:t>
            </a:r>
            <a:endParaRPr sz="1200">
              <a:latin typeface="Calibri-Light"/>
              <a:cs typeface="Calibri-Light"/>
            </a:endParaRPr>
          </a:p>
          <a:p>
            <a:pPr marL="241300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To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 switch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off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the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intelligent</a:t>
            </a:r>
            <a:r>
              <a:rPr sz="1200" spc="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stop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function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please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adjust</a:t>
            </a:r>
            <a:r>
              <a:rPr sz="1200" spc="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to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00</a:t>
            </a:r>
            <a:r>
              <a:rPr sz="1200" spc="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oranges!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-Light"/>
              <a:cs typeface="Calibri-Ligh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-"/>
              <a:tabLst>
                <a:tab pos="240665" algn="l"/>
                <a:tab pos="241300" algn="l"/>
              </a:tabLst>
            </a:pP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Switch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on</a:t>
            </a:r>
            <a:r>
              <a:rPr sz="12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intelligent</a:t>
            </a:r>
            <a:r>
              <a:rPr sz="1200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stop</a:t>
            </a:r>
            <a:r>
              <a:rPr sz="12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function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(adjusted</a:t>
            </a:r>
            <a:r>
              <a:rPr sz="12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orange</a:t>
            </a: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changed</a:t>
            </a: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from</a:t>
            </a:r>
            <a:r>
              <a:rPr sz="12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00</a:t>
            </a:r>
            <a:r>
              <a:rPr sz="1200" u="sng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–</a:t>
            </a:r>
            <a:r>
              <a:rPr sz="12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-Light"/>
                <a:cs typeface="Calibri-Light"/>
              </a:rPr>
              <a:t>XX)</a:t>
            </a:r>
            <a:endParaRPr sz="1200">
              <a:latin typeface="Calibri-Light"/>
              <a:cs typeface="Calibri-Light"/>
            </a:endParaRPr>
          </a:p>
          <a:p>
            <a:pPr marL="241300" marR="5080">
              <a:lnSpc>
                <a:spcPct val="101699"/>
              </a:lnSpc>
            </a:pP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Adjust</a:t>
            </a:r>
            <a:r>
              <a:rPr sz="1200" spc="1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the</a:t>
            </a:r>
            <a:r>
              <a:rPr sz="1200" spc="1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amount</a:t>
            </a:r>
            <a:r>
              <a:rPr sz="1200" spc="114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of</a:t>
            </a:r>
            <a:r>
              <a:rPr sz="1200" spc="10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pressed</a:t>
            </a:r>
            <a:r>
              <a:rPr sz="1200" spc="114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oranges</a:t>
            </a:r>
            <a:r>
              <a:rPr sz="1200" spc="13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–</a:t>
            </a:r>
            <a:r>
              <a:rPr sz="1200" spc="10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start</a:t>
            </a:r>
            <a:r>
              <a:rPr sz="1200" spc="114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-Light"/>
                <a:cs typeface="Calibri-Light"/>
              </a:rPr>
              <a:t>the</a:t>
            </a:r>
            <a:r>
              <a:rPr sz="1200" spc="1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machine</a:t>
            </a:r>
            <a:r>
              <a:rPr sz="1200" spc="1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and</a:t>
            </a:r>
            <a:r>
              <a:rPr sz="1200" spc="114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press</a:t>
            </a:r>
            <a:r>
              <a:rPr sz="1200" spc="114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-Light"/>
                <a:cs typeface="Calibri-Light"/>
              </a:rPr>
              <a:t>one</a:t>
            </a:r>
            <a:r>
              <a:rPr sz="1200" spc="12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orange</a:t>
            </a:r>
            <a:r>
              <a:rPr sz="1200" spc="114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–</a:t>
            </a:r>
            <a:r>
              <a:rPr sz="1200" spc="1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Machine </a:t>
            </a:r>
            <a:r>
              <a:rPr sz="1200" spc="-254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stops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 automatically</a:t>
            </a:r>
            <a:r>
              <a:rPr sz="1200" spc="-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–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Press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OFF-button</a:t>
            </a:r>
            <a:r>
              <a:rPr sz="1200" spc="-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5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sec</a:t>
            </a:r>
            <a:r>
              <a:rPr sz="1200" spc="1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–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 amount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of</a:t>
            </a:r>
            <a:r>
              <a:rPr sz="1200" spc="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oranges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is</a:t>
            </a:r>
            <a:r>
              <a:rPr sz="1200" spc="-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-Light"/>
                <a:cs typeface="Calibri-Light"/>
              </a:rPr>
              <a:t>saved!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</a:pP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800">
              <a:latin typeface="Calibri-Light"/>
              <a:cs typeface="Calibri-Light"/>
            </a:endParaRPr>
          </a:p>
          <a:p>
            <a:pPr marL="12700">
              <a:lnSpc>
                <a:spcPct val="100000"/>
              </a:lnSpc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Recommended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adjustment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regarding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the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intelligent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stop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function:</a:t>
            </a:r>
            <a:endParaRPr sz="1200">
              <a:latin typeface="Calibri-Light"/>
              <a:cs typeface="Calibri-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1072" y="3217417"/>
          <a:ext cx="5850890" cy="659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Peel</a:t>
                      </a:r>
                      <a:r>
                        <a:rPr sz="1200" spc="-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bucket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Recommended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adjustments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Standard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peel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bucket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15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oranges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Peel bucket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countertop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installation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130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oranges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329429" y="2340609"/>
            <a:ext cx="114300" cy="269240"/>
          </a:xfrm>
          <a:custGeom>
            <a:avLst/>
            <a:gdLst/>
            <a:ahLst/>
            <a:cxnLst/>
            <a:rect l="l" t="t" r="r" b="b"/>
            <a:pathLst>
              <a:path w="114300" h="269239">
                <a:moveTo>
                  <a:pt x="76200" y="95250"/>
                </a:moveTo>
                <a:lnTo>
                  <a:pt x="38100" y="95250"/>
                </a:lnTo>
                <a:lnTo>
                  <a:pt x="38100" y="269240"/>
                </a:lnTo>
                <a:lnTo>
                  <a:pt x="76200" y="269240"/>
                </a:lnTo>
                <a:lnTo>
                  <a:pt x="76200" y="95250"/>
                </a:lnTo>
                <a:close/>
              </a:path>
              <a:path w="114300" h="26923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6923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259" y="859840"/>
            <a:ext cx="285115" cy="2474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752" y="755396"/>
            <a:ext cx="6187898" cy="1303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lvl="2" indent="-457200">
              <a:lnSpc>
                <a:spcPct val="100000"/>
              </a:lnSpc>
              <a:spcBef>
                <a:spcPts val="95"/>
              </a:spcBef>
              <a:buFont typeface="Calibri-Light"/>
              <a:buAutoNum type="arabicPeriod" startAt="4"/>
              <a:tabLst>
                <a:tab pos="469900" algn="l"/>
              </a:tabLst>
            </a:pPr>
            <a:r>
              <a:rPr sz="1300" spc="-5" dirty="0">
                <a:latin typeface="Calibri-Light"/>
                <a:cs typeface="Calibri-Light"/>
              </a:rPr>
              <a:t>Display</a:t>
            </a:r>
            <a:r>
              <a:rPr sz="130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lock/unlock function</a:t>
            </a:r>
            <a:endParaRPr sz="1300" dirty="0">
              <a:latin typeface="Calibri-Light"/>
              <a:cs typeface="Calibri-Light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Calibri-Light"/>
              <a:buAutoNum type="arabicPeriod" startAt="4"/>
            </a:pPr>
            <a:endParaRPr sz="900" dirty="0">
              <a:latin typeface="Calibri-Light"/>
              <a:cs typeface="Calibri-Light"/>
            </a:endParaRPr>
          </a:p>
          <a:p>
            <a:pPr marL="19685" marR="5080">
              <a:lnSpc>
                <a:spcPct val="101699"/>
              </a:lnSpc>
            </a:pPr>
            <a:r>
              <a:rPr sz="1200" spc="-5" dirty="0">
                <a:latin typeface="Calibri-Light"/>
                <a:cs typeface="Calibri-Light"/>
              </a:rPr>
              <a:t>It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possible</a:t>
            </a:r>
            <a:r>
              <a:rPr sz="1200" spc="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lock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display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that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adjusted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mode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cannot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changed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unintentionally.</a:t>
            </a:r>
            <a:r>
              <a:rPr sz="1200" spc="4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Please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find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description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below: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 dirty="0">
              <a:latin typeface="Calibri-Light"/>
              <a:cs typeface="Calibri-Light"/>
            </a:endParaRPr>
          </a:p>
          <a:p>
            <a:pPr marL="477520" marR="213360" lvl="3" indent="-228600">
              <a:lnSpc>
                <a:spcPct val="102499"/>
              </a:lnSpc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18: </a:t>
            </a:r>
            <a:r>
              <a:rPr sz="1200" spc="-5" dirty="0">
                <a:latin typeface="Calibri-Light"/>
                <a:cs typeface="Calibri-Light"/>
              </a:rPr>
              <a:t>Switch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main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power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switch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located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at the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top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control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lamp </a:t>
            </a:r>
            <a:r>
              <a:rPr sz="1200" dirty="0">
                <a:latin typeface="Calibri-Light"/>
                <a:cs typeface="Calibri-Light"/>
              </a:rPr>
              <a:t>lights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up.</a:t>
            </a:r>
            <a:endParaRPr sz="1200" dirty="0">
              <a:latin typeface="Calibri-Light"/>
              <a:cs typeface="Calibri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2" y="4524882"/>
            <a:ext cx="4624705" cy="4127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Adjust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desired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display</a:t>
            </a:r>
            <a:r>
              <a:rPr sz="1200" dirty="0">
                <a:latin typeface="Calibri-Light"/>
                <a:cs typeface="Calibri-Light"/>
              </a:rPr>
              <a:t> function </a:t>
            </a:r>
            <a:r>
              <a:rPr sz="1200" spc="-5" dirty="0">
                <a:latin typeface="Calibri-Light"/>
                <a:cs typeface="Calibri-Light"/>
              </a:rPr>
              <a:t>(pic. 19,</a:t>
            </a:r>
            <a:r>
              <a:rPr sz="1200" dirty="0">
                <a:latin typeface="Calibri-Light"/>
                <a:cs typeface="Calibri-Light"/>
              </a:rPr>
              <a:t> No.2)</a:t>
            </a:r>
            <a:endParaRPr sz="1200">
              <a:latin typeface="Calibri-Light"/>
              <a:cs typeface="Calibri-Light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Press </a:t>
            </a:r>
            <a:r>
              <a:rPr sz="1200" spc="-5" dirty="0">
                <a:latin typeface="Calibri-Light"/>
                <a:cs typeface="Calibri-Light"/>
              </a:rPr>
              <a:t>the OFF-Button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+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FUNC-Button </a:t>
            </a:r>
            <a:r>
              <a:rPr sz="1200" dirty="0">
                <a:latin typeface="Calibri-Light"/>
                <a:cs typeface="Calibri-Light"/>
              </a:rPr>
              <a:t>-&gt;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Display </a:t>
            </a:r>
            <a:r>
              <a:rPr sz="1200" spc="-5" dirty="0">
                <a:latin typeface="Calibri-Light"/>
                <a:cs typeface="Calibri-Light"/>
              </a:rPr>
              <a:t>locked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(pic.</a:t>
            </a:r>
            <a:r>
              <a:rPr sz="1200" spc="-5" dirty="0">
                <a:latin typeface="Calibri-Light"/>
                <a:cs typeface="Calibri-Light"/>
              </a:rPr>
              <a:t> 19, </a:t>
            </a:r>
            <a:r>
              <a:rPr sz="1200" dirty="0">
                <a:latin typeface="Calibri-Light"/>
                <a:cs typeface="Calibri-Light"/>
              </a:rPr>
              <a:t>No.1+2)</a:t>
            </a:r>
            <a:endParaRPr sz="120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" y="7923656"/>
            <a:ext cx="5756275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display is locked and the </a:t>
            </a:r>
            <a:r>
              <a:rPr sz="1200" spc="-5" dirty="0">
                <a:latin typeface="Calibri-Light"/>
                <a:cs typeface="Calibri-Light"/>
              </a:rPr>
              <a:t>adjusted </a:t>
            </a:r>
            <a:r>
              <a:rPr sz="1200" dirty="0">
                <a:latin typeface="Calibri-Light"/>
                <a:cs typeface="Calibri-Light"/>
              </a:rPr>
              <a:t>mode </a:t>
            </a:r>
            <a:r>
              <a:rPr sz="1200" spc="-5" dirty="0">
                <a:latin typeface="Calibri-Light"/>
                <a:cs typeface="Calibri-Light"/>
              </a:rPr>
              <a:t>cannot </a:t>
            </a:r>
            <a:r>
              <a:rPr sz="1200" dirty="0">
                <a:latin typeface="Calibri-Light"/>
                <a:cs typeface="Calibri-Light"/>
              </a:rPr>
              <a:t>be </a:t>
            </a:r>
            <a:r>
              <a:rPr sz="1200" spc="-5" dirty="0">
                <a:latin typeface="Calibri-Light"/>
                <a:cs typeface="Calibri-Light"/>
              </a:rPr>
              <a:t>changed unintentionally. If </a:t>
            </a:r>
            <a:r>
              <a:rPr sz="1200" dirty="0">
                <a:latin typeface="Calibri-Light"/>
                <a:cs typeface="Calibri-Light"/>
              </a:rPr>
              <a:t>the FUNC-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button is </a:t>
            </a:r>
            <a:r>
              <a:rPr sz="1200" spc="-5" dirty="0">
                <a:latin typeface="Calibri-Light"/>
                <a:cs typeface="Calibri-Light"/>
              </a:rPr>
              <a:t>pressed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display shows </a:t>
            </a:r>
            <a:r>
              <a:rPr sz="1200" dirty="0">
                <a:latin typeface="Calibri-Light"/>
                <a:cs typeface="Calibri-Light"/>
              </a:rPr>
              <a:t>how to </a:t>
            </a:r>
            <a:r>
              <a:rPr sz="1200" spc="-5" dirty="0">
                <a:latin typeface="Calibri-Light"/>
                <a:cs typeface="Calibri-Light"/>
              </a:rPr>
              <a:t>unlock </a:t>
            </a:r>
            <a:r>
              <a:rPr sz="1200" dirty="0">
                <a:latin typeface="Calibri-Light"/>
                <a:cs typeface="Calibri-Light"/>
              </a:rPr>
              <a:t>the display - </a:t>
            </a:r>
            <a:r>
              <a:rPr sz="1200" spc="-5" dirty="0">
                <a:latin typeface="Calibri-Light"/>
                <a:cs typeface="Calibri-Light"/>
              </a:rPr>
              <a:t>“Unlock key </a:t>
            </a:r>
            <a:r>
              <a:rPr sz="1200" dirty="0">
                <a:latin typeface="Calibri-Light"/>
                <a:cs typeface="Calibri-Light"/>
              </a:rPr>
              <a:t>panel Push </a:t>
            </a:r>
            <a:r>
              <a:rPr sz="1200" spc="-5" dirty="0">
                <a:latin typeface="Calibri-Light"/>
                <a:cs typeface="Calibri-Light"/>
              </a:rPr>
              <a:t>OFF </a:t>
            </a:r>
            <a:r>
              <a:rPr sz="1200" dirty="0">
                <a:latin typeface="Calibri-Light"/>
                <a:cs typeface="Calibri-Light"/>
              </a:rPr>
              <a:t>&amp;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FUNC”!</a:t>
            </a:r>
            <a:endParaRPr sz="1200">
              <a:latin typeface="Calibri-Light"/>
              <a:cs typeface="Calibri-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445" y="2286507"/>
            <a:ext cx="2526030" cy="16948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59507" y="3986910"/>
            <a:ext cx="9791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18: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03804" y="5175884"/>
            <a:ext cx="2879090" cy="2159635"/>
            <a:chOff x="2503804" y="5175884"/>
            <a:chExt cx="2879090" cy="21596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804" y="5175884"/>
              <a:ext cx="2879090" cy="21596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43274" y="6475983"/>
              <a:ext cx="1276985" cy="325755"/>
            </a:xfrm>
            <a:custGeom>
              <a:avLst/>
              <a:gdLst/>
              <a:ahLst/>
              <a:cxnLst/>
              <a:rect l="l" t="t" r="r" b="b"/>
              <a:pathLst>
                <a:path w="1276985" h="325754">
                  <a:moveTo>
                    <a:pt x="0" y="161798"/>
                  </a:moveTo>
                  <a:lnTo>
                    <a:pt x="5785" y="118768"/>
                  </a:lnTo>
                  <a:lnTo>
                    <a:pt x="22112" y="80113"/>
                  </a:lnTo>
                  <a:lnTo>
                    <a:pt x="47434" y="47370"/>
                  </a:lnTo>
                  <a:lnTo>
                    <a:pt x="80207" y="22079"/>
                  </a:lnTo>
                  <a:lnTo>
                    <a:pt x="118886" y="5776"/>
                  </a:lnTo>
                  <a:lnTo>
                    <a:pt x="161925" y="0"/>
                  </a:lnTo>
                  <a:lnTo>
                    <a:pt x="204963" y="5776"/>
                  </a:lnTo>
                  <a:lnTo>
                    <a:pt x="243642" y="22079"/>
                  </a:lnTo>
                  <a:lnTo>
                    <a:pt x="276415" y="47370"/>
                  </a:lnTo>
                  <a:lnTo>
                    <a:pt x="301737" y="80113"/>
                  </a:lnTo>
                  <a:lnTo>
                    <a:pt x="318064" y="118768"/>
                  </a:lnTo>
                  <a:lnTo>
                    <a:pt x="323850" y="161798"/>
                  </a:lnTo>
                  <a:lnTo>
                    <a:pt x="318064" y="204773"/>
                  </a:lnTo>
                  <a:lnTo>
                    <a:pt x="301737" y="243393"/>
                  </a:lnTo>
                  <a:lnTo>
                    <a:pt x="276415" y="276113"/>
                  </a:lnTo>
                  <a:lnTo>
                    <a:pt x="243642" y="301394"/>
                  </a:lnTo>
                  <a:lnTo>
                    <a:pt x="204963" y="317693"/>
                  </a:lnTo>
                  <a:lnTo>
                    <a:pt x="161925" y="323469"/>
                  </a:lnTo>
                  <a:lnTo>
                    <a:pt x="118886" y="317693"/>
                  </a:lnTo>
                  <a:lnTo>
                    <a:pt x="80207" y="301394"/>
                  </a:lnTo>
                  <a:lnTo>
                    <a:pt x="47434" y="276113"/>
                  </a:lnTo>
                  <a:lnTo>
                    <a:pt x="22112" y="243393"/>
                  </a:lnTo>
                  <a:lnTo>
                    <a:pt x="5785" y="204773"/>
                  </a:lnTo>
                  <a:lnTo>
                    <a:pt x="0" y="161798"/>
                  </a:lnTo>
                  <a:close/>
                </a:path>
                <a:path w="1276985" h="325754">
                  <a:moveTo>
                    <a:pt x="953135" y="163702"/>
                  </a:moveTo>
                  <a:lnTo>
                    <a:pt x="958920" y="120673"/>
                  </a:lnTo>
                  <a:lnTo>
                    <a:pt x="975247" y="82018"/>
                  </a:lnTo>
                  <a:lnTo>
                    <a:pt x="1000569" y="49275"/>
                  </a:lnTo>
                  <a:lnTo>
                    <a:pt x="1033342" y="23984"/>
                  </a:lnTo>
                  <a:lnTo>
                    <a:pt x="1072021" y="7681"/>
                  </a:lnTo>
                  <a:lnTo>
                    <a:pt x="1115060" y="1904"/>
                  </a:lnTo>
                  <a:lnTo>
                    <a:pt x="1158098" y="7681"/>
                  </a:lnTo>
                  <a:lnTo>
                    <a:pt x="1196777" y="23984"/>
                  </a:lnTo>
                  <a:lnTo>
                    <a:pt x="1229550" y="49276"/>
                  </a:lnTo>
                  <a:lnTo>
                    <a:pt x="1254872" y="82018"/>
                  </a:lnTo>
                  <a:lnTo>
                    <a:pt x="1271199" y="120673"/>
                  </a:lnTo>
                  <a:lnTo>
                    <a:pt x="1276985" y="163702"/>
                  </a:lnTo>
                  <a:lnTo>
                    <a:pt x="1271199" y="206678"/>
                  </a:lnTo>
                  <a:lnTo>
                    <a:pt x="1254872" y="245298"/>
                  </a:lnTo>
                  <a:lnTo>
                    <a:pt x="1229550" y="278018"/>
                  </a:lnTo>
                  <a:lnTo>
                    <a:pt x="1196777" y="303299"/>
                  </a:lnTo>
                  <a:lnTo>
                    <a:pt x="1158098" y="319598"/>
                  </a:lnTo>
                  <a:lnTo>
                    <a:pt x="1115060" y="325374"/>
                  </a:lnTo>
                  <a:lnTo>
                    <a:pt x="1072021" y="319598"/>
                  </a:lnTo>
                  <a:lnTo>
                    <a:pt x="1033342" y="303299"/>
                  </a:lnTo>
                  <a:lnTo>
                    <a:pt x="1000569" y="278018"/>
                  </a:lnTo>
                  <a:lnTo>
                    <a:pt x="975247" y="245298"/>
                  </a:lnTo>
                  <a:lnTo>
                    <a:pt x="958920" y="206678"/>
                  </a:lnTo>
                  <a:lnTo>
                    <a:pt x="953135" y="163702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8754" y="5317743"/>
              <a:ext cx="2463799" cy="170624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83304" y="5821451"/>
            <a:ext cx="78549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">
              <a:lnSpc>
                <a:spcPct val="107000"/>
              </a:lnSpc>
              <a:spcBef>
                <a:spcPts val="100"/>
              </a:spcBef>
            </a:pPr>
            <a:r>
              <a:rPr sz="1000" b="1" spc="-40" dirty="0">
                <a:latin typeface="Arial"/>
                <a:cs typeface="Arial"/>
              </a:rPr>
              <a:t>Se</a:t>
            </a:r>
            <a:r>
              <a:rPr sz="1000" b="1" spc="-5" dirty="0">
                <a:latin typeface="Arial"/>
                <a:cs typeface="Arial"/>
              </a:rPr>
              <a:t>lf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Se</a:t>
            </a:r>
            <a:r>
              <a:rPr sz="1000" b="1" spc="30" dirty="0">
                <a:latin typeface="Arial"/>
                <a:cs typeface="Arial"/>
              </a:rPr>
              <a:t>r</a:t>
            </a:r>
            <a:r>
              <a:rPr sz="1000" b="1" spc="-55" dirty="0">
                <a:latin typeface="Arial"/>
                <a:cs typeface="Arial"/>
              </a:rPr>
              <a:t>v</a:t>
            </a:r>
            <a:r>
              <a:rPr sz="1000" b="1" spc="-20" dirty="0">
                <a:latin typeface="Arial"/>
                <a:cs typeface="Arial"/>
              </a:rPr>
              <a:t>i</a:t>
            </a:r>
            <a:r>
              <a:rPr sz="1000" b="1" spc="-70" dirty="0">
                <a:latin typeface="Arial"/>
                <a:cs typeface="Arial"/>
              </a:rPr>
              <a:t>c</a:t>
            </a:r>
            <a:r>
              <a:rPr sz="1000" b="1" spc="-15" dirty="0">
                <a:latin typeface="Arial"/>
                <a:cs typeface="Arial"/>
              </a:rPr>
              <a:t>e  </a:t>
            </a:r>
            <a:r>
              <a:rPr sz="1000" b="1" spc="-50" dirty="0">
                <a:latin typeface="Arial"/>
                <a:cs typeface="Arial"/>
              </a:rPr>
              <a:t>P</a:t>
            </a:r>
            <a:r>
              <a:rPr sz="1000" b="1" spc="-55" dirty="0">
                <a:latin typeface="Arial"/>
                <a:cs typeface="Arial"/>
              </a:rPr>
              <a:t>ush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65" dirty="0">
                <a:latin typeface="Arial"/>
                <a:cs typeface="Arial"/>
              </a:rPr>
              <a:t>&lt;Pr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80" dirty="0">
                <a:latin typeface="Arial"/>
                <a:cs typeface="Arial"/>
              </a:rPr>
              <a:t>ss&gt;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24835" y="6760464"/>
            <a:ext cx="409575" cy="466725"/>
          </a:xfrm>
          <a:custGeom>
            <a:avLst/>
            <a:gdLst/>
            <a:ahLst/>
            <a:cxnLst/>
            <a:rect l="l" t="t" r="r" b="b"/>
            <a:pathLst>
              <a:path w="409575" h="466725">
                <a:moveTo>
                  <a:pt x="204724" y="0"/>
                </a:moveTo>
                <a:lnTo>
                  <a:pt x="0" y="204724"/>
                </a:lnTo>
                <a:lnTo>
                  <a:pt x="102362" y="204724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724"/>
                </a:lnTo>
                <a:lnTo>
                  <a:pt x="409575" y="204724"/>
                </a:lnTo>
                <a:lnTo>
                  <a:pt x="20472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84247" y="6776084"/>
            <a:ext cx="1405890" cy="721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23850" algn="r">
              <a:lnSpc>
                <a:spcPts val="1500"/>
              </a:lnSpc>
              <a:spcBef>
                <a:spcPts val="105"/>
              </a:spcBef>
            </a:pPr>
            <a:r>
              <a:rPr sz="1400" dirty="0">
                <a:solidFill>
                  <a:srgbClr val="FFC000"/>
                </a:solidFill>
                <a:latin typeface="Arial Black"/>
                <a:cs typeface="Arial Black"/>
              </a:rPr>
              <a:t>2</a:t>
            </a:r>
            <a:endParaRPr sz="1400">
              <a:latin typeface="Arial Black"/>
              <a:cs typeface="Arial Black"/>
            </a:endParaRPr>
          </a:p>
          <a:p>
            <a:pPr marL="281305" algn="ctr">
              <a:lnSpc>
                <a:spcPts val="173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19: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–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lock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function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42459" y="6762495"/>
            <a:ext cx="409575" cy="466725"/>
          </a:xfrm>
          <a:custGeom>
            <a:avLst/>
            <a:gdLst/>
            <a:ahLst/>
            <a:cxnLst/>
            <a:rect l="l" t="t" r="r" b="b"/>
            <a:pathLst>
              <a:path w="409575" h="466725">
                <a:moveTo>
                  <a:pt x="204850" y="0"/>
                </a:moveTo>
                <a:lnTo>
                  <a:pt x="0" y="204723"/>
                </a:lnTo>
                <a:lnTo>
                  <a:pt x="102362" y="204723"/>
                </a:lnTo>
                <a:lnTo>
                  <a:pt x="102362" y="466724"/>
                </a:lnTo>
                <a:lnTo>
                  <a:pt x="307213" y="466724"/>
                </a:lnTo>
                <a:lnTo>
                  <a:pt x="307213" y="204723"/>
                </a:lnTo>
                <a:lnTo>
                  <a:pt x="409575" y="204723"/>
                </a:lnTo>
                <a:lnTo>
                  <a:pt x="20485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78833" y="6777608"/>
            <a:ext cx="314325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90"/>
              </a:lnSpc>
              <a:spcBef>
                <a:spcPts val="105"/>
              </a:spcBef>
            </a:pPr>
            <a:r>
              <a:rPr sz="1400" dirty="0">
                <a:solidFill>
                  <a:srgbClr val="FFC000"/>
                </a:solidFill>
                <a:latin typeface="Arial Black"/>
                <a:cs typeface="Arial Black"/>
              </a:rPr>
              <a:t>1</a:t>
            </a:r>
            <a:endParaRPr sz="1400">
              <a:latin typeface="Arial Black"/>
              <a:cs typeface="Arial Black"/>
            </a:endParaRPr>
          </a:p>
          <a:p>
            <a:pPr marL="200025">
              <a:lnSpc>
                <a:spcPts val="163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3915283"/>
            <a:ext cx="4858385" cy="60198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Unlock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display</a:t>
            </a:r>
            <a:endParaRPr sz="1200">
              <a:latin typeface="Calibri-Light"/>
              <a:cs typeface="Calibri-Light"/>
            </a:endParaRPr>
          </a:p>
          <a:p>
            <a:pPr marL="469900" indent="-228600">
              <a:lnSpc>
                <a:spcPct val="100000"/>
              </a:lnSpc>
              <a:spcBef>
                <a:spcPts val="830"/>
              </a:spcBef>
              <a:buSzPct val="120000"/>
              <a:buChar char="•"/>
              <a:tabLst>
                <a:tab pos="469265" algn="l"/>
                <a:tab pos="469900" algn="l"/>
              </a:tabLst>
            </a:pPr>
            <a:r>
              <a:rPr sz="1000" spc="-5" dirty="0">
                <a:latin typeface="Arial"/>
                <a:cs typeface="Arial"/>
              </a:rPr>
              <a:t>Press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FUNC-Button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+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OFF-Button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→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Display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unlocked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</a:t>
            </a:r>
            <a:r>
              <a:rPr sz="1200" spc="-5" dirty="0">
                <a:latin typeface="Calibri-Light"/>
                <a:cs typeface="Calibri-Light"/>
              </a:rPr>
              <a:t>pic.</a:t>
            </a:r>
            <a:r>
              <a:rPr sz="1200" spc="29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20,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No.1+2)</a:t>
            </a:r>
            <a:endParaRPr sz="1200">
              <a:latin typeface="Calibri-Light"/>
              <a:cs typeface="Calibri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752" y="5331078"/>
            <a:ext cx="3466669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-Light"/>
                <a:cs typeface="Calibri-Light"/>
              </a:rPr>
              <a:t>3.3.5.</a:t>
            </a:r>
            <a:r>
              <a:rPr sz="1300" spc="36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Cleaning</a:t>
            </a:r>
            <a:r>
              <a:rPr sz="1300" spc="5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positions</a:t>
            </a:r>
            <a:r>
              <a:rPr sz="1300" spc="15" dirty="0">
                <a:latin typeface="Calibri-Light"/>
                <a:cs typeface="Calibri-Light"/>
              </a:rPr>
              <a:t> </a:t>
            </a:r>
            <a:r>
              <a:rPr sz="1300" dirty="0">
                <a:latin typeface="Calibri-Light"/>
                <a:cs typeface="Calibri-Light"/>
              </a:rPr>
              <a:t>(High-</a:t>
            </a:r>
            <a:r>
              <a:rPr sz="1300" spc="5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&amp;</a:t>
            </a:r>
            <a:r>
              <a:rPr sz="1300" dirty="0">
                <a:latin typeface="Calibri-Light"/>
                <a:cs typeface="Calibri-Light"/>
              </a:rPr>
              <a:t> </a:t>
            </a:r>
            <a:r>
              <a:rPr sz="1300" spc="-10" dirty="0">
                <a:latin typeface="Calibri-Light"/>
                <a:cs typeface="Calibri-Light"/>
              </a:rPr>
              <a:t>Low</a:t>
            </a:r>
            <a:r>
              <a:rPr sz="1300" spc="1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position)</a:t>
            </a:r>
            <a:endParaRPr sz="1300" dirty="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" y="8597645"/>
            <a:ext cx="5499735" cy="11550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69900" indent="-2286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Choose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FUNC-Taste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“Push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&lt;ON&gt;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Top</a:t>
            </a:r>
            <a:r>
              <a:rPr sz="1200" dirty="0">
                <a:latin typeface="Calibri-Light"/>
                <a:cs typeface="Calibri-Light"/>
              </a:rPr>
              <a:t> Push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&lt;OFF&gt;</a:t>
            </a:r>
            <a:r>
              <a:rPr sz="1200" dirty="0">
                <a:latin typeface="Calibri-Light"/>
                <a:cs typeface="Calibri-Light"/>
              </a:rPr>
              <a:t> Lower”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(pic.</a:t>
            </a:r>
            <a:r>
              <a:rPr sz="1200" spc="-5" dirty="0">
                <a:latin typeface="Calibri-Light"/>
                <a:cs typeface="Calibri-Light"/>
              </a:rPr>
              <a:t> 21,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No.1).</a:t>
            </a:r>
            <a:endParaRPr sz="1200">
              <a:latin typeface="Calibri-Light"/>
              <a:cs typeface="Calibri-Light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Press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ON-button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(No.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1)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set 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high-position</a:t>
            </a:r>
            <a:r>
              <a:rPr sz="1200" spc="-5" dirty="0">
                <a:latin typeface="Calibri-Light"/>
                <a:cs typeface="Calibri-Light"/>
              </a:rPr>
              <a:t> (pic. 22).</a:t>
            </a:r>
            <a:endParaRPr sz="1200">
              <a:latin typeface="Calibri-Light"/>
              <a:cs typeface="Calibri-Light"/>
            </a:endParaRPr>
          </a:p>
          <a:p>
            <a:pPr marL="469900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Press </a:t>
            </a:r>
            <a:r>
              <a:rPr sz="1200" spc="-5" dirty="0">
                <a:latin typeface="Calibri-Light"/>
                <a:cs typeface="Calibri-Light"/>
              </a:rPr>
              <a:t>the OFF-button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(No.</a:t>
            </a:r>
            <a:r>
              <a:rPr sz="1200" dirty="0">
                <a:latin typeface="Calibri-Light"/>
                <a:cs typeface="Calibri-Light"/>
              </a:rPr>
              <a:t> 2) to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set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" dirty="0">
                <a:latin typeface="Calibri-Light"/>
                <a:cs typeface="Calibri-Light"/>
              </a:rPr>
              <a:t> 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low-position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23).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-Light"/>
              <a:cs typeface="Calibri-Light"/>
            </a:endParaRPr>
          </a:p>
          <a:p>
            <a:pPr marL="12700" marR="5080">
              <a:lnSpc>
                <a:spcPct val="101699"/>
              </a:lnSpc>
            </a:pPr>
            <a:r>
              <a:rPr sz="1200" spc="-5" dirty="0">
                <a:latin typeface="Calibri-Light"/>
                <a:cs typeface="Calibri-Light"/>
              </a:rPr>
              <a:t>Front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Cover,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fruit </a:t>
            </a:r>
            <a:r>
              <a:rPr sz="1200" dirty="0">
                <a:latin typeface="Calibri-Light"/>
                <a:cs typeface="Calibri-Light"/>
              </a:rPr>
              <a:t>sieve </a:t>
            </a:r>
            <a:r>
              <a:rPr sz="1200" spc="-5" dirty="0">
                <a:latin typeface="Calibri-Light"/>
                <a:cs typeface="Calibri-Light"/>
              </a:rPr>
              <a:t>support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peel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bucket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need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-5" dirty="0">
                <a:latin typeface="Calibri-Light"/>
                <a:cs typeface="Calibri-Light"/>
              </a:rPr>
              <a:t> assembled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cleaning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positions!</a:t>
            </a:r>
            <a:endParaRPr sz="1200">
              <a:latin typeface="Calibri-Light"/>
              <a:cs typeface="Calibri-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3145" y="1253743"/>
            <a:ext cx="2463800" cy="17062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20695" y="1759355"/>
            <a:ext cx="1042669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6000"/>
              </a:lnSpc>
              <a:spcBef>
                <a:spcPts val="100"/>
              </a:spcBef>
            </a:pPr>
            <a:r>
              <a:rPr sz="1000" b="1" spc="-75" dirty="0">
                <a:latin typeface="Arial"/>
                <a:cs typeface="Arial"/>
              </a:rPr>
              <a:t>U</a:t>
            </a:r>
            <a:r>
              <a:rPr sz="1000" b="1" spc="-60" dirty="0">
                <a:latin typeface="Arial"/>
                <a:cs typeface="Arial"/>
              </a:rPr>
              <a:t>n</a:t>
            </a:r>
            <a:r>
              <a:rPr sz="1000" b="1" spc="20" dirty="0">
                <a:latin typeface="Arial"/>
                <a:cs typeface="Arial"/>
              </a:rPr>
              <a:t>l</a:t>
            </a:r>
            <a:r>
              <a:rPr sz="1000" b="1" spc="-70" dirty="0">
                <a:latin typeface="Arial"/>
                <a:cs typeface="Arial"/>
              </a:rPr>
              <a:t>o</a:t>
            </a:r>
            <a:r>
              <a:rPr sz="1000" b="1" spc="-75" dirty="0">
                <a:latin typeface="Arial"/>
                <a:cs typeface="Arial"/>
              </a:rPr>
              <a:t>c</a:t>
            </a:r>
            <a:r>
              <a:rPr sz="1000" b="1" spc="-30" dirty="0">
                <a:latin typeface="Arial"/>
                <a:cs typeface="Arial"/>
              </a:rPr>
              <a:t>k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k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80" dirty="0">
                <a:latin typeface="Arial"/>
                <a:cs typeface="Arial"/>
              </a:rPr>
              <a:t>y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65" dirty="0">
                <a:latin typeface="Arial"/>
                <a:cs typeface="Arial"/>
              </a:rPr>
              <a:t>p</a:t>
            </a:r>
            <a:r>
              <a:rPr sz="1000" b="1" spc="-45" dirty="0">
                <a:latin typeface="Arial"/>
                <a:cs typeface="Arial"/>
              </a:rPr>
              <a:t>a</a:t>
            </a:r>
            <a:r>
              <a:rPr sz="1000" b="1" spc="-55" dirty="0">
                <a:latin typeface="Arial"/>
                <a:cs typeface="Arial"/>
              </a:rPr>
              <a:t>n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10" dirty="0">
                <a:latin typeface="Arial"/>
                <a:cs typeface="Arial"/>
              </a:rPr>
              <a:t>l  </a:t>
            </a:r>
            <a:r>
              <a:rPr sz="1000" b="1" spc="-50" dirty="0">
                <a:latin typeface="Arial"/>
                <a:cs typeface="Arial"/>
              </a:rPr>
              <a:t>P</a:t>
            </a:r>
            <a:r>
              <a:rPr sz="1000" b="1" spc="-55" dirty="0">
                <a:latin typeface="Arial"/>
                <a:cs typeface="Arial"/>
              </a:rPr>
              <a:t>ush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20" dirty="0">
                <a:latin typeface="Arial"/>
                <a:cs typeface="Arial"/>
              </a:rPr>
              <a:t>O</a:t>
            </a:r>
            <a:r>
              <a:rPr sz="1000" b="1" spc="-65" dirty="0">
                <a:latin typeface="Arial"/>
                <a:cs typeface="Arial"/>
              </a:rPr>
              <a:t>F</a:t>
            </a:r>
            <a:r>
              <a:rPr sz="1000" b="1" spc="-55" dirty="0">
                <a:latin typeface="Arial"/>
                <a:cs typeface="Arial"/>
              </a:rPr>
              <a:t>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75" dirty="0">
                <a:latin typeface="Arial"/>
                <a:cs typeface="Arial"/>
              </a:rPr>
              <a:t>&amp;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F</a:t>
            </a:r>
            <a:r>
              <a:rPr sz="1000" b="1" spc="-75" dirty="0">
                <a:latin typeface="Arial"/>
                <a:cs typeface="Arial"/>
              </a:rPr>
              <a:t>U</a:t>
            </a:r>
            <a:r>
              <a:rPr sz="1000" b="1" spc="-20" dirty="0">
                <a:latin typeface="Arial"/>
                <a:cs typeface="Arial"/>
              </a:rPr>
              <a:t>N</a:t>
            </a:r>
            <a:r>
              <a:rPr sz="1000" b="1" spc="-110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9225" y="2696463"/>
            <a:ext cx="1727200" cy="469265"/>
          </a:xfrm>
          <a:custGeom>
            <a:avLst/>
            <a:gdLst/>
            <a:ahLst/>
            <a:cxnLst/>
            <a:rect l="l" t="t" r="r" b="b"/>
            <a:pathLst>
              <a:path w="1727200" h="469264">
                <a:moveTo>
                  <a:pt x="409575" y="204851"/>
                </a:moveTo>
                <a:lnTo>
                  <a:pt x="204851" y="0"/>
                </a:lnTo>
                <a:lnTo>
                  <a:pt x="0" y="204851"/>
                </a:lnTo>
                <a:lnTo>
                  <a:pt x="102362" y="204851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851"/>
                </a:lnTo>
                <a:lnTo>
                  <a:pt x="409575" y="204851"/>
                </a:lnTo>
                <a:close/>
              </a:path>
              <a:path w="1727200" h="469264">
                <a:moveTo>
                  <a:pt x="1727200" y="207010"/>
                </a:moveTo>
                <a:lnTo>
                  <a:pt x="1522476" y="2159"/>
                </a:lnTo>
                <a:lnTo>
                  <a:pt x="1317625" y="207010"/>
                </a:lnTo>
                <a:lnTo>
                  <a:pt x="1419987" y="207010"/>
                </a:lnTo>
                <a:lnTo>
                  <a:pt x="1419987" y="468884"/>
                </a:lnTo>
                <a:lnTo>
                  <a:pt x="1624838" y="468884"/>
                </a:lnTo>
                <a:lnTo>
                  <a:pt x="1624838" y="207010"/>
                </a:lnTo>
                <a:lnTo>
                  <a:pt x="1727200" y="20701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30421" y="2854197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2326" y="2880105"/>
            <a:ext cx="1510665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20: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–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unlock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function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0502" y="8155685"/>
            <a:ext cx="1141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9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23:</a:t>
            </a:r>
            <a:r>
              <a:rPr sz="9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Low-position</a:t>
            </a:r>
            <a:endParaRPr sz="900">
              <a:latin typeface="Calibri-Light"/>
              <a:cs typeface="Calibri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7540" y="8155685"/>
            <a:ext cx="1163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9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22:</a:t>
            </a:r>
            <a:r>
              <a:rPr sz="9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High-position</a:t>
            </a:r>
            <a:endParaRPr sz="900">
              <a:latin typeface="Calibri-Light"/>
              <a:cs typeface="Calibri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54322" y="5960617"/>
            <a:ext cx="1518285" cy="2174240"/>
            <a:chOff x="3854322" y="5960617"/>
            <a:chExt cx="1518285" cy="21742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4322" y="5960617"/>
              <a:ext cx="1517777" cy="21737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05729" y="6631177"/>
              <a:ext cx="0" cy="643255"/>
            </a:xfrm>
            <a:custGeom>
              <a:avLst/>
              <a:gdLst/>
              <a:ahLst/>
              <a:cxnLst/>
              <a:rect l="l" t="t" r="r" b="b"/>
              <a:pathLst>
                <a:path h="643254">
                  <a:moveTo>
                    <a:pt x="0" y="0"/>
                  </a:moveTo>
                  <a:lnTo>
                    <a:pt x="0" y="643254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493384" y="5955029"/>
            <a:ext cx="1419860" cy="2176145"/>
            <a:chOff x="5493384" y="5955029"/>
            <a:chExt cx="1419860" cy="217614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3384" y="5955029"/>
              <a:ext cx="1419860" cy="21761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19239" y="6932802"/>
              <a:ext cx="0" cy="424180"/>
            </a:xfrm>
            <a:custGeom>
              <a:avLst/>
              <a:gdLst/>
              <a:ahLst/>
              <a:cxnLst/>
              <a:rect l="l" t="t" r="r" b="b"/>
              <a:pathLst>
                <a:path h="424179">
                  <a:moveTo>
                    <a:pt x="0" y="0"/>
                  </a:moveTo>
                  <a:lnTo>
                    <a:pt x="0" y="424179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69" y="6232524"/>
            <a:ext cx="2463800" cy="170624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348486" y="6705371"/>
            <a:ext cx="676910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1000" b="1" spc="-50" dirty="0">
                <a:latin typeface="Arial"/>
                <a:cs typeface="Arial"/>
              </a:rPr>
              <a:t>P</a:t>
            </a:r>
            <a:r>
              <a:rPr sz="1000" b="1" spc="-55" dirty="0">
                <a:latin typeface="Arial"/>
                <a:cs typeface="Arial"/>
              </a:rPr>
              <a:t>ush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05" dirty="0">
                <a:latin typeface="Arial"/>
                <a:cs typeface="Arial"/>
              </a:rPr>
              <a:t>&lt;ON&gt;  </a:t>
            </a:r>
            <a:r>
              <a:rPr sz="1000" b="1" spc="-50" dirty="0">
                <a:latin typeface="Arial"/>
                <a:cs typeface="Arial"/>
              </a:rPr>
              <a:t>P</a:t>
            </a:r>
            <a:r>
              <a:rPr sz="1000" b="1" spc="-55" dirty="0">
                <a:latin typeface="Arial"/>
                <a:cs typeface="Arial"/>
              </a:rPr>
              <a:t>ush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30" dirty="0">
                <a:latin typeface="Arial"/>
                <a:cs typeface="Arial"/>
              </a:rPr>
              <a:t>&lt;O</a:t>
            </a:r>
            <a:r>
              <a:rPr sz="1000" b="1" spc="-105" dirty="0">
                <a:latin typeface="Arial"/>
                <a:cs typeface="Arial"/>
              </a:rPr>
              <a:t>F</a:t>
            </a:r>
            <a:r>
              <a:rPr sz="1000" b="1" spc="-65" dirty="0">
                <a:latin typeface="Arial"/>
                <a:cs typeface="Arial"/>
              </a:rPr>
              <a:t>F</a:t>
            </a:r>
            <a:r>
              <a:rPr sz="1000" b="1" spc="-160" dirty="0">
                <a:latin typeface="Arial"/>
                <a:cs typeface="Arial"/>
              </a:rPr>
              <a:t>&gt;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1471" y="6705371"/>
            <a:ext cx="407034" cy="3486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000" b="1" spc="-110" dirty="0">
                <a:latin typeface="Arial"/>
                <a:cs typeface="Arial"/>
              </a:rPr>
              <a:t>TOP</a:t>
            </a:r>
            <a:endParaRPr sz="10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75"/>
              </a:spcBef>
            </a:pPr>
            <a:r>
              <a:rPr sz="1000" b="1" spc="-25" dirty="0">
                <a:latin typeface="Arial"/>
                <a:cs typeface="Arial"/>
              </a:rPr>
              <a:t>L</a:t>
            </a:r>
            <a:r>
              <a:rPr sz="1000" b="1" spc="-35" dirty="0">
                <a:latin typeface="Arial"/>
                <a:cs typeface="Arial"/>
              </a:rPr>
              <a:t>o</a:t>
            </a:r>
            <a:r>
              <a:rPr sz="1000" b="1" spc="-50" dirty="0">
                <a:latin typeface="Arial"/>
                <a:cs typeface="Arial"/>
              </a:rPr>
              <a:t>w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35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09775" y="7672577"/>
            <a:ext cx="878840" cy="471805"/>
          </a:xfrm>
          <a:custGeom>
            <a:avLst/>
            <a:gdLst/>
            <a:ahLst/>
            <a:cxnLst/>
            <a:rect l="l" t="t" r="r" b="b"/>
            <a:pathLst>
              <a:path w="878839" h="471804">
                <a:moveTo>
                  <a:pt x="409575" y="209804"/>
                </a:moveTo>
                <a:lnTo>
                  <a:pt x="204724" y="5080"/>
                </a:lnTo>
                <a:lnTo>
                  <a:pt x="0" y="209804"/>
                </a:lnTo>
                <a:lnTo>
                  <a:pt x="102362" y="209804"/>
                </a:lnTo>
                <a:lnTo>
                  <a:pt x="102362" y="471805"/>
                </a:lnTo>
                <a:lnTo>
                  <a:pt x="307213" y="471805"/>
                </a:lnTo>
                <a:lnTo>
                  <a:pt x="307213" y="209804"/>
                </a:lnTo>
                <a:lnTo>
                  <a:pt x="409575" y="209804"/>
                </a:lnTo>
                <a:close/>
              </a:path>
              <a:path w="878839" h="471804">
                <a:moveTo>
                  <a:pt x="878840" y="204724"/>
                </a:moveTo>
                <a:lnTo>
                  <a:pt x="673989" y="0"/>
                </a:lnTo>
                <a:lnTo>
                  <a:pt x="469265" y="204724"/>
                </a:lnTo>
                <a:lnTo>
                  <a:pt x="571627" y="204724"/>
                </a:lnTo>
                <a:lnTo>
                  <a:pt x="571627" y="466725"/>
                </a:lnTo>
                <a:lnTo>
                  <a:pt x="776478" y="466725"/>
                </a:lnTo>
                <a:lnTo>
                  <a:pt x="776478" y="204724"/>
                </a:lnTo>
                <a:lnTo>
                  <a:pt x="878840" y="204724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5324" y="7691040"/>
            <a:ext cx="1933575" cy="62928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20"/>
              </a:spcBef>
              <a:tabLst>
                <a:tab pos="469265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	</a:t>
            </a:r>
            <a:r>
              <a:rPr sz="2400" b="1" spc="-7" baseline="1736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400" baseline="1736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Picture 21:</a:t>
            </a:r>
            <a:r>
              <a:rPr sz="9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900" dirty="0">
                <a:solidFill>
                  <a:srgbClr val="808080"/>
                </a:solidFill>
                <a:latin typeface="Calibri-Light"/>
                <a:cs typeface="Calibri-Light"/>
              </a:rPr>
              <a:t> –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 cleaning</a:t>
            </a:r>
            <a:r>
              <a:rPr sz="9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position</a:t>
            </a:r>
            <a:endParaRPr sz="900">
              <a:latin typeface="Calibri-Light"/>
              <a:cs typeface="Calibri-Ligh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752" y="920241"/>
            <a:ext cx="5806898" cy="8441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lvl="2" indent="-457200">
              <a:lnSpc>
                <a:spcPct val="100000"/>
              </a:lnSpc>
              <a:spcBef>
                <a:spcPts val="95"/>
              </a:spcBef>
              <a:buFont typeface="Calibri-Light"/>
              <a:buAutoNum type="arabicPeriod" startAt="6"/>
              <a:tabLst>
                <a:tab pos="469900" algn="l"/>
              </a:tabLst>
            </a:pPr>
            <a:r>
              <a:rPr sz="1300" spc="-5" dirty="0">
                <a:latin typeface="Calibri-Light"/>
                <a:cs typeface="Calibri-Light"/>
              </a:rPr>
              <a:t>Display-Function</a:t>
            </a:r>
            <a:r>
              <a:rPr sz="1300" spc="5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|</a:t>
            </a:r>
            <a:r>
              <a:rPr sz="1300" spc="15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pressed</a:t>
            </a:r>
            <a:r>
              <a:rPr sz="1300" spc="1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fruits</a:t>
            </a:r>
            <a:endParaRPr sz="1300" dirty="0">
              <a:latin typeface="Calibri-Light"/>
              <a:cs typeface="Calibri-Light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Calibri-Light"/>
              <a:buAutoNum type="arabicPeriod" startAt="6"/>
            </a:pPr>
            <a:endParaRPr sz="1700" dirty="0">
              <a:latin typeface="Calibri-Light"/>
              <a:cs typeface="Calibri-Light"/>
            </a:endParaRPr>
          </a:p>
          <a:p>
            <a:pPr marL="477520" marR="5080" lvl="3" indent="-228600">
              <a:lnSpc>
                <a:spcPct val="102499"/>
              </a:lnSpc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24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No.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button:</a:t>
            </a:r>
            <a:r>
              <a:rPr sz="1200" dirty="0">
                <a:latin typeface="Calibri-Light"/>
                <a:cs typeface="Calibri-Light"/>
              </a:rPr>
              <a:t> Press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function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 </a:t>
            </a:r>
            <a:r>
              <a:rPr sz="1200" dirty="0">
                <a:latin typeface="Calibri-Light"/>
                <a:cs typeface="Calibri-Light"/>
              </a:rPr>
              <a:t>to indicate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total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number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pressed</a:t>
            </a:r>
            <a:r>
              <a:rPr sz="1200" spc="-5" dirty="0">
                <a:latin typeface="Calibri-Light"/>
                <a:cs typeface="Calibri-Light"/>
              </a:rPr>
              <a:t> fruits.</a:t>
            </a:r>
            <a:endParaRPr sz="1200" dirty="0">
              <a:latin typeface="Calibri-Light"/>
              <a:cs typeface="Calibri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752" y="5067426"/>
            <a:ext cx="6264098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lvl="2" indent="-457200">
              <a:lnSpc>
                <a:spcPct val="100000"/>
              </a:lnSpc>
              <a:spcBef>
                <a:spcPts val="95"/>
              </a:spcBef>
              <a:buFont typeface="Calibri-Light"/>
              <a:buAutoNum type="arabicPeriod" startAt="7"/>
              <a:tabLst>
                <a:tab pos="469900" algn="l"/>
              </a:tabLst>
            </a:pPr>
            <a:r>
              <a:rPr sz="1300" spc="-5" dirty="0">
                <a:latin typeface="Calibri-Light"/>
                <a:cs typeface="Calibri-Light"/>
              </a:rPr>
              <a:t>Display-Function</a:t>
            </a:r>
            <a:r>
              <a:rPr sz="1300" spc="1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–</a:t>
            </a:r>
            <a:r>
              <a:rPr sz="130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Operating</a:t>
            </a:r>
            <a:r>
              <a:rPr sz="1300" spc="10" dirty="0">
                <a:latin typeface="Calibri-Light"/>
                <a:cs typeface="Calibri-Light"/>
              </a:rPr>
              <a:t> </a:t>
            </a:r>
            <a:r>
              <a:rPr sz="1300" spc="-5" dirty="0">
                <a:latin typeface="Calibri-Light"/>
                <a:cs typeface="Calibri-Light"/>
              </a:rPr>
              <a:t>time</a:t>
            </a:r>
            <a:endParaRPr sz="1300" dirty="0">
              <a:latin typeface="Calibri-Light"/>
              <a:cs typeface="Calibri-Light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Calibri-Light"/>
              <a:buAutoNum type="arabicPeriod" startAt="7"/>
            </a:pPr>
            <a:endParaRPr sz="900" dirty="0">
              <a:latin typeface="Calibri-Light"/>
              <a:cs typeface="Calibri-Light"/>
            </a:endParaRPr>
          </a:p>
          <a:p>
            <a:pPr marL="477520" lvl="3" indent="-228600">
              <a:lnSpc>
                <a:spcPct val="100000"/>
              </a:lnSpc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25</a:t>
            </a:r>
            <a:r>
              <a:rPr sz="1200" spc="-5" dirty="0">
                <a:latin typeface="Calibri-Light"/>
                <a:cs typeface="Calibri-Light"/>
              </a:rPr>
              <a:t> No. </a:t>
            </a:r>
            <a:r>
              <a:rPr sz="1200" dirty="0">
                <a:latin typeface="Calibri-Light"/>
                <a:cs typeface="Calibri-Light"/>
              </a:rPr>
              <a:t>1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 button:</a:t>
            </a:r>
            <a:r>
              <a:rPr sz="1200" dirty="0">
                <a:latin typeface="Calibri-Light"/>
                <a:cs typeface="Calibri-Light"/>
              </a:rPr>
              <a:t> Press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function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button</a:t>
            </a:r>
            <a:r>
              <a:rPr sz="1200" dirty="0">
                <a:latin typeface="Calibri-Light"/>
                <a:cs typeface="Calibri-Light"/>
              </a:rPr>
              <a:t> to indicate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total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operating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time.</a:t>
            </a:r>
            <a:endParaRPr sz="1200" dirty="0">
              <a:latin typeface="Calibri-Light"/>
              <a:cs typeface="Calibri-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8635" y="6060566"/>
            <a:ext cx="2463800" cy="17062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47186" y="6552056"/>
            <a:ext cx="942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35" dirty="0">
                <a:latin typeface="Arial"/>
                <a:cs typeface="Arial"/>
              </a:rPr>
              <a:t>O</a:t>
            </a:r>
            <a:r>
              <a:rPr sz="1000" b="1" spc="-50" dirty="0">
                <a:latin typeface="Arial"/>
                <a:cs typeface="Arial"/>
              </a:rPr>
              <a:t>pe</a:t>
            </a:r>
            <a:r>
              <a:rPr sz="1000" b="1" spc="30" dirty="0">
                <a:latin typeface="Arial"/>
                <a:cs typeface="Arial"/>
              </a:rPr>
              <a:t>r</a:t>
            </a:r>
            <a:r>
              <a:rPr sz="1000" b="1" spc="-35" dirty="0">
                <a:latin typeface="Arial"/>
                <a:cs typeface="Arial"/>
              </a:rPr>
              <a:t>ati</a:t>
            </a:r>
            <a:r>
              <a:rPr sz="1000" b="1" spc="-50" dirty="0">
                <a:latin typeface="Arial"/>
                <a:cs typeface="Arial"/>
              </a:rPr>
              <a:t>n</a:t>
            </a:r>
            <a:r>
              <a:rPr sz="1000" b="1" spc="-75" dirty="0">
                <a:latin typeface="Arial"/>
                <a:cs typeface="Arial"/>
              </a:rPr>
              <a:t>g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h</a:t>
            </a:r>
            <a:r>
              <a:rPr sz="1000" b="1" spc="-65" dirty="0">
                <a:latin typeface="Arial"/>
                <a:cs typeface="Arial"/>
              </a:rPr>
              <a:t>o</a:t>
            </a:r>
            <a:r>
              <a:rPr sz="1000" b="1" spc="-60" dirty="0">
                <a:latin typeface="Arial"/>
                <a:cs typeface="Arial"/>
              </a:rPr>
              <a:t>u</a:t>
            </a:r>
            <a:r>
              <a:rPr sz="1000" b="1" spc="30" dirty="0">
                <a:latin typeface="Arial"/>
                <a:cs typeface="Arial"/>
              </a:rPr>
              <a:t>r</a:t>
            </a:r>
            <a:r>
              <a:rPr sz="1000" b="1" spc="-40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7186" y="6713600"/>
            <a:ext cx="2997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65" dirty="0">
                <a:latin typeface="Arial"/>
                <a:cs typeface="Arial"/>
              </a:rPr>
              <a:t>Tota</a:t>
            </a:r>
            <a:r>
              <a:rPr sz="1000" b="1" spc="10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6601" y="6713600"/>
            <a:ext cx="4114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latin typeface="Arial"/>
                <a:cs typeface="Arial"/>
              </a:rPr>
              <a:t>22h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225" dirty="0">
                <a:latin typeface="Arial"/>
                <a:cs typeface="Arial"/>
              </a:rPr>
              <a:t>1</a:t>
            </a:r>
            <a:r>
              <a:rPr sz="1000" b="1" spc="-4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43860" y="7494904"/>
            <a:ext cx="409575" cy="466725"/>
          </a:xfrm>
          <a:custGeom>
            <a:avLst/>
            <a:gdLst/>
            <a:ahLst/>
            <a:cxnLst/>
            <a:rect l="l" t="t" r="r" b="b"/>
            <a:pathLst>
              <a:path w="409575" h="466725">
                <a:moveTo>
                  <a:pt x="204850" y="0"/>
                </a:moveTo>
                <a:lnTo>
                  <a:pt x="0" y="204850"/>
                </a:lnTo>
                <a:lnTo>
                  <a:pt x="102362" y="204850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850"/>
                </a:lnTo>
                <a:lnTo>
                  <a:pt x="409575" y="204850"/>
                </a:lnTo>
                <a:lnTo>
                  <a:pt x="20485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66414" y="765086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4519" y="8088629"/>
            <a:ext cx="1581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9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25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: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800" spc="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–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operating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hours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0160" y="2457576"/>
            <a:ext cx="2463800" cy="170624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148710" y="2938931"/>
            <a:ext cx="87566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1000" b="1" spc="-65" dirty="0">
                <a:latin typeface="Arial"/>
                <a:cs typeface="Arial"/>
              </a:rPr>
              <a:t>Tota</a:t>
            </a:r>
            <a:r>
              <a:rPr sz="1000" b="1" spc="10" dirty="0">
                <a:latin typeface="Arial"/>
                <a:cs typeface="Arial"/>
              </a:rPr>
              <a:t>l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squ</a:t>
            </a:r>
            <a:r>
              <a:rPr sz="1000" b="1" spc="-45" dirty="0">
                <a:latin typeface="Arial"/>
                <a:cs typeface="Arial"/>
              </a:rPr>
              <a:t>e</a:t>
            </a:r>
            <a:r>
              <a:rPr sz="1000" b="1" spc="-25" dirty="0">
                <a:latin typeface="Arial"/>
                <a:cs typeface="Arial"/>
              </a:rPr>
              <a:t>e</a:t>
            </a:r>
            <a:r>
              <a:rPr sz="1000" b="1" spc="-15" dirty="0">
                <a:latin typeface="Arial"/>
                <a:cs typeface="Arial"/>
              </a:rPr>
              <a:t>ze</a:t>
            </a:r>
            <a:r>
              <a:rPr sz="1000" b="1" spc="-50" dirty="0">
                <a:latin typeface="Arial"/>
                <a:cs typeface="Arial"/>
              </a:rPr>
              <a:t>d  </a:t>
            </a:r>
            <a:r>
              <a:rPr sz="1000" b="1" spc="-30" dirty="0">
                <a:latin typeface="Arial"/>
                <a:cs typeface="Arial"/>
              </a:rPr>
              <a:t>Fruits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8125" y="3110229"/>
            <a:ext cx="176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65" dirty="0">
                <a:latin typeface="Arial"/>
                <a:cs typeface="Arial"/>
              </a:rPr>
              <a:t>116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52114" y="3908043"/>
            <a:ext cx="409575" cy="466725"/>
          </a:xfrm>
          <a:custGeom>
            <a:avLst/>
            <a:gdLst/>
            <a:ahLst/>
            <a:cxnLst/>
            <a:rect l="l" t="t" r="r" b="b"/>
            <a:pathLst>
              <a:path w="409575" h="466725">
                <a:moveTo>
                  <a:pt x="204724" y="0"/>
                </a:moveTo>
                <a:lnTo>
                  <a:pt x="0" y="204850"/>
                </a:lnTo>
                <a:lnTo>
                  <a:pt x="102362" y="204850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850"/>
                </a:lnTo>
                <a:lnTo>
                  <a:pt x="409575" y="204850"/>
                </a:lnTo>
                <a:lnTo>
                  <a:pt x="20472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80614" y="4063110"/>
            <a:ext cx="1449070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9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24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: Display</a:t>
            </a:r>
            <a:r>
              <a:rPr sz="800" spc="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–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 fruit</a:t>
            </a:r>
            <a:r>
              <a:rPr sz="800" spc="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counter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1074165"/>
            <a:ext cx="6053455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Factory</a:t>
            </a:r>
            <a:r>
              <a:rPr sz="1100" u="sng" spc="-1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mode (only for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technicians)</a:t>
            </a:r>
            <a:endParaRPr sz="11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Calibri-Light"/>
              <a:cs typeface="Calibri-Light"/>
            </a:endParaRPr>
          </a:p>
          <a:p>
            <a:pPr marL="12700" marR="5080">
              <a:lnSpc>
                <a:spcPct val="101699"/>
              </a:lnSpc>
            </a:pP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factory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mode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used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adjust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different</a:t>
            </a:r>
            <a:r>
              <a:rPr sz="1200" spc="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parameters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r>
              <a:rPr sz="1200" spc="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This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function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should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only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used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from</a:t>
            </a:r>
            <a:r>
              <a:rPr sz="1200" spc="-5" dirty="0">
                <a:latin typeface="Calibri-Light"/>
                <a:cs typeface="Calibri-Light"/>
              </a:rPr>
              <a:t> technician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 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locked with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 </a:t>
            </a:r>
            <a:r>
              <a:rPr sz="1200" spc="-5" dirty="0">
                <a:latin typeface="Calibri-Light"/>
                <a:cs typeface="Calibri-Light"/>
              </a:rPr>
              <a:t>password.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-Light"/>
              <a:cs typeface="Calibri-Light"/>
            </a:endParaRPr>
          </a:p>
          <a:p>
            <a:pPr marL="469900" indent="-2286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spc="-5" dirty="0">
                <a:latin typeface="Calibri-Light"/>
                <a:cs typeface="Calibri-Light"/>
              </a:rPr>
              <a:t>To </a:t>
            </a:r>
            <a:r>
              <a:rPr sz="1200" dirty="0">
                <a:latin typeface="Calibri-Light"/>
                <a:cs typeface="Calibri-Light"/>
              </a:rPr>
              <a:t>skip the</a:t>
            </a:r>
            <a:r>
              <a:rPr sz="1200" spc="-5" dirty="0">
                <a:latin typeface="Calibri-Light"/>
                <a:cs typeface="Calibri-Light"/>
              </a:rPr>
              <a:t> factory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mode, </a:t>
            </a:r>
            <a:r>
              <a:rPr sz="1200" dirty="0">
                <a:latin typeface="Calibri-Light"/>
                <a:cs typeface="Calibri-Light"/>
              </a:rPr>
              <a:t>press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FUNC-Button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(pic. 26,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No.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1)</a:t>
            </a:r>
            <a:endParaRPr sz="1200">
              <a:latin typeface="Calibri-Ligh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3975" y="2834766"/>
            <a:ext cx="2463165" cy="17062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03219" y="3316350"/>
            <a:ext cx="793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5" dirty="0">
                <a:latin typeface="Arial"/>
                <a:cs typeface="Arial"/>
              </a:rPr>
              <a:t>Fa</a:t>
            </a:r>
            <a:r>
              <a:rPr sz="1000" b="1" spc="-45" dirty="0">
                <a:latin typeface="Arial"/>
                <a:cs typeface="Arial"/>
              </a:rPr>
              <a:t>c</a:t>
            </a:r>
            <a:r>
              <a:rPr sz="1000" b="1" spc="-35" dirty="0">
                <a:latin typeface="Arial"/>
                <a:cs typeface="Arial"/>
              </a:rPr>
              <a:t>t</a:t>
            </a:r>
            <a:r>
              <a:rPr sz="1000" b="1" spc="-45" dirty="0">
                <a:latin typeface="Arial"/>
                <a:cs typeface="Arial"/>
              </a:rPr>
              <a:t>o</a:t>
            </a:r>
            <a:r>
              <a:rPr sz="1000" b="1" spc="-20" dirty="0">
                <a:latin typeface="Arial"/>
                <a:cs typeface="Arial"/>
              </a:rPr>
              <a:t>ry </a:t>
            </a:r>
            <a:r>
              <a:rPr sz="1000" b="1" spc="-45" dirty="0">
                <a:latin typeface="Arial"/>
                <a:cs typeface="Arial"/>
              </a:rPr>
              <a:t>M</a:t>
            </a:r>
            <a:r>
              <a:rPr sz="1000" b="1" spc="-75" dirty="0">
                <a:latin typeface="Arial"/>
                <a:cs typeface="Arial"/>
              </a:rPr>
              <a:t>od</a:t>
            </a:r>
            <a:r>
              <a:rPr sz="1000" b="1" spc="-2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2530" y="3479419"/>
            <a:ext cx="591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40" dirty="0">
                <a:latin typeface="Arial"/>
                <a:cs typeface="Arial"/>
              </a:rPr>
              <a:t>Password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1945" y="3479419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0375" y="4269231"/>
            <a:ext cx="409575" cy="466725"/>
          </a:xfrm>
          <a:custGeom>
            <a:avLst/>
            <a:gdLst/>
            <a:ahLst/>
            <a:cxnLst/>
            <a:rect l="l" t="t" r="r" b="b"/>
            <a:pathLst>
              <a:path w="409575" h="466725">
                <a:moveTo>
                  <a:pt x="204724" y="0"/>
                </a:moveTo>
                <a:lnTo>
                  <a:pt x="0" y="204724"/>
                </a:lnTo>
                <a:lnTo>
                  <a:pt x="102362" y="204724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724"/>
                </a:lnTo>
                <a:lnTo>
                  <a:pt x="409575" y="204724"/>
                </a:lnTo>
                <a:lnTo>
                  <a:pt x="20472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09214" y="4424298"/>
            <a:ext cx="1480820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87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900" spc="-5" dirty="0">
                <a:solidFill>
                  <a:srgbClr val="808080"/>
                </a:solidFill>
                <a:latin typeface="Calibri-Light"/>
                <a:cs typeface="Calibri-Light"/>
              </a:rPr>
              <a:t>Picture 26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: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-</a:t>
            </a:r>
            <a:r>
              <a:rPr sz="800" spc="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Factory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Mode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752" y="607568"/>
            <a:ext cx="606171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-Light"/>
                <a:cs typeface="Calibri-Light"/>
              </a:rPr>
              <a:t>3.4.</a:t>
            </a:r>
            <a:r>
              <a:rPr sz="1400" spc="415" dirty="0">
                <a:latin typeface="Calibri-Light"/>
                <a:cs typeface="Calibri-Light"/>
              </a:rPr>
              <a:t> </a:t>
            </a:r>
            <a:r>
              <a:rPr sz="1400" dirty="0">
                <a:latin typeface="Calibri-Light"/>
                <a:cs typeface="Calibri-Light"/>
              </a:rPr>
              <a:t>CLEANING</a:t>
            </a:r>
            <a:r>
              <a:rPr sz="1400" spc="-25" dirty="0">
                <a:latin typeface="Calibri-Light"/>
                <a:cs typeface="Calibri-Light"/>
              </a:rPr>
              <a:t> </a:t>
            </a:r>
            <a:r>
              <a:rPr sz="1400" spc="-5" dirty="0">
                <a:latin typeface="Calibri-Light"/>
                <a:cs typeface="Calibri-Light"/>
              </a:rPr>
              <a:t>INSTRUCTION</a:t>
            </a:r>
            <a:endParaRPr sz="14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Calibri-Light"/>
              <a:cs typeface="Calibri-Light"/>
            </a:endParaRPr>
          </a:p>
          <a:p>
            <a:pPr marL="19685">
              <a:lnSpc>
                <a:spcPct val="100000"/>
              </a:lnSpc>
            </a:pPr>
            <a:r>
              <a:rPr sz="1200" spc="-5" dirty="0">
                <a:latin typeface="Calibri-Light"/>
                <a:cs typeface="Calibri-Light"/>
              </a:rPr>
              <a:t>In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order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clean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machine </a:t>
            </a:r>
            <a:r>
              <a:rPr sz="1200" spc="-5" dirty="0">
                <a:latin typeface="Calibri-Light"/>
                <a:cs typeface="Calibri-Light"/>
              </a:rPr>
              <a:t>properly, please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instructions</a:t>
            </a:r>
            <a:r>
              <a:rPr sz="1200" spc="-5" dirty="0">
                <a:latin typeface="Calibri-Light"/>
                <a:cs typeface="Calibri-Light"/>
              </a:rPr>
              <a:t> below: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-Light"/>
              <a:cs typeface="Calibri-Light"/>
            </a:endParaRP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-Light"/>
                <a:cs typeface="Calibri-Light"/>
              </a:rPr>
              <a:t>The below-mentioned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cleaning </a:t>
            </a:r>
            <a:r>
              <a:rPr sz="1200" spc="-5" dirty="0">
                <a:latin typeface="Calibri-Light"/>
                <a:cs typeface="Calibri-Light"/>
              </a:rPr>
              <a:t>steps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are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-5" dirty="0">
                <a:latin typeface="Calibri-Light"/>
                <a:cs typeface="Calibri-Light"/>
              </a:rPr>
              <a:t> completed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at </a:t>
            </a:r>
            <a:r>
              <a:rPr sz="1200" spc="-5" dirty="0">
                <a:latin typeface="Calibri-Light"/>
                <a:cs typeface="Calibri-Light"/>
              </a:rPr>
              <a:t>least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twice </a:t>
            </a:r>
            <a:r>
              <a:rPr sz="1200" spc="-5" dirty="0">
                <a:latin typeface="Calibri-Light"/>
                <a:cs typeface="Calibri-Light"/>
              </a:rPr>
              <a:t>every</a:t>
            </a:r>
            <a:r>
              <a:rPr sz="1200" dirty="0">
                <a:latin typeface="Calibri-Light"/>
                <a:cs typeface="Calibri-Light"/>
              </a:rPr>
              <a:t> 24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hours.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Calibri-Light"/>
              <a:cs typeface="Calibri-Light"/>
            </a:endParaRPr>
          </a:p>
          <a:p>
            <a:pPr marL="19685" marR="5080">
              <a:lnSpc>
                <a:spcPct val="102499"/>
              </a:lnSpc>
              <a:spcBef>
                <a:spcPts val="5"/>
              </a:spcBef>
            </a:pPr>
            <a:r>
              <a:rPr sz="1200" spc="-5" dirty="0">
                <a:latin typeface="Calibri-Light"/>
                <a:cs typeface="Calibri-Light"/>
              </a:rPr>
              <a:t>IMPORTANT:</a:t>
            </a:r>
            <a:r>
              <a:rPr sz="1200" spc="8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Before</a:t>
            </a:r>
            <a:r>
              <a:rPr sz="1200" spc="8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cleaning</a:t>
            </a:r>
            <a:r>
              <a:rPr sz="1200" spc="9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8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machine,</a:t>
            </a:r>
            <a:r>
              <a:rPr sz="1200" spc="9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ensure</a:t>
            </a:r>
            <a:r>
              <a:rPr sz="1200" spc="8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that</a:t>
            </a:r>
            <a:r>
              <a:rPr sz="1200" spc="9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8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8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9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disconnected</a:t>
            </a:r>
            <a:r>
              <a:rPr sz="1200" spc="8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from</a:t>
            </a:r>
            <a:r>
              <a:rPr sz="1200" spc="8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power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(unplug the </a:t>
            </a:r>
            <a:r>
              <a:rPr sz="1200" spc="-5" dirty="0">
                <a:latin typeface="Calibri-Light"/>
                <a:cs typeface="Calibri-Light"/>
              </a:rPr>
              <a:t>machine).</a:t>
            </a:r>
            <a:endParaRPr sz="1200">
              <a:latin typeface="Calibri-Light"/>
              <a:cs typeface="Calibri-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21298"/>
              </p:ext>
            </p:extLst>
          </p:nvPr>
        </p:nvGraphicFramePr>
        <p:xfrm>
          <a:off x="1087119" y="2563240"/>
          <a:ext cx="5967731" cy="6645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255" marR="120014" indent="-228600" algn="just">
                        <a:lnSpc>
                          <a:spcPct val="101699"/>
                        </a:lnSpc>
                        <a:spcBef>
                          <a:spcPts val="290"/>
                        </a:spcBef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1.  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Either press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oranges remaining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in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 supply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tunnel 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or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remove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them by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hand.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2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43255" marR="121285" indent="-228600">
                        <a:lnSpc>
                          <a:spcPct val="102499"/>
                        </a:lnSpc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2.</a:t>
                      </a:r>
                      <a:r>
                        <a:rPr sz="1100" spc="2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Loosen</a:t>
                      </a:r>
                      <a:r>
                        <a:rPr sz="1200" spc="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front</a:t>
                      </a:r>
                      <a:r>
                        <a:rPr sz="1200" spc="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cover</a:t>
                      </a:r>
                      <a:r>
                        <a:rPr sz="1200" spc="5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screws</a:t>
                      </a:r>
                      <a:r>
                        <a:rPr sz="1200" spc="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(left</a:t>
                      </a:r>
                      <a:r>
                        <a:rPr sz="1200" spc="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and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right).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3.</a:t>
                      </a:r>
                      <a:r>
                        <a:rPr sz="1200" spc="3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front cover:</a:t>
                      </a:r>
                      <a:endParaRPr sz="1200" dirty="0">
                        <a:latin typeface="Calibri-Light"/>
                        <a:cs typeface="Calibri-Light"/>
                      </a:endParaRPr>
                    </a:p>
                    <a:p>
                      <a:pPr marL="512445" marR="120650">
                        <a:lnSpc>
                          <a:spcPct val="101699"/>
                        </a:lnSpc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Pull</a:t>
                      </a:r>
                      <a:r>
                        <a:rPr sz="1200" spc="8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7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lower</a:t>
                      </a:r>
                      <a:r>
                        <a:rPr sz="1200" spc="9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part</a:t>
                      </a:r>
                      <a:r>
                        <a:rPr sz="1200" spc="8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of</a:t>
                      </a:r>
                      <a:r>
                        <a:rPr sz="1200" spc="6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8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front</a:t>
                      </a:r>
                      <a:r>
                        <a:rPr sz="1200" spc="6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cover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slightly</a:t>
                      </a:r>
                      <a:r>
                        <a:rPr sz="1200" spc="2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towards</a:t>
                      </a:r>
                      <a:r>
                        <a:rPr sz="1200" spc="254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2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front.  Then</a:t>
                      </a:r>
                      <a:r>
                        <a:rPr sz="1200" spc="254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lift</a:t>
                      </a:r>
                      <a:r>
                        <a:rPr sz="1200" spc="254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</a:p>
                    <a:p>
                      <a:pPr marL="5124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cover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away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from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retaining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bolts.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12445" marR="119380" algn="just">
                        <a:lnSpc>
                          <a:spcPct val="101699"/>
                        </a:lnSpc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Clean</a:t>
                      </a:r>
                      <a:r>
                        <a:rPr sz="1200" spc="-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hood</a:t>
                      </a:r>
                      <a:r>
                        <a:rPr sz="1200" spc="-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with</a:t>
                      </a:r>
                      <a:r>
                        <a:rPr sz="1200" spc="-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water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(30</a:t>
                      </a:r>
                      <a:r>
                        <a:rPr sz="1200" spc="-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–</a:t>
                      </a:r>
                      <a:r>
                        <a:rPr sz="1200" spc="-5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50°C)</a:t>
                      </a:r>
                      <a:r>
                        <a:rPr sz="1200" spc="-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and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cleaning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cloth to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remove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any juice and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fruit pulp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residues. Rinse thoroughly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with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water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(30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–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50°C).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Dry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with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disposable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tissues.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12445" algn="just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CAUTION: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Do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not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clean 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in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dishwasher!</a:t>
                      </a:r>
                      <a:endParaRPr sz="1200" dirty="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3547" y="2563240"/>
            <a:ext cx="1680121" cy="148462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pic>
        <p:nvPicPr>
          <p:cNvPr id="8" name="Image 7" descr="Une image contenant intérieur, personne, cafetière, appareil de cuisine&#10;&#10;Description générée automatiquement">
            <a:extLst>
              <a:ext uri="{FF2B5EF4-FFF2-40B4-BE49-F238E27FC236}">
                <a16:creationId xmlns:a16="http://schemas.microsoft.com/office/drawing/2014/main" id="{15BEB0E4-2EB2-9A40-9F34-A055B767A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44" y="4587875"/>
            <a:ext cx="1204888" cy="1987550"/>
          </a:xfrm>
          <a:prstGeom prst="rect">
            <a:avLst/>
          </a:prstGeom>
        </p:spPr>
      </p:pic>
      <p:pic>
        <p:nvPicPr>
          <p:cNvPr id="9" name="Image 8" descr="Une image contenant personne, mur, intérieur, main&#10;&#10;Description générée automatiquement">
            <a:extLst>
              <a:ext uri="{FF2B5EF4-FFF2-40B4-BE49-F238E27FC236}">
                <a16:creationId xmlns:a16="http://schemas.microsoft.com/office/drawing/2014/main" id="{4E7543E2-898D-D446-8514-1778630E1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61" y="6797675"/>
            <a:ext cx="19812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1548" y="1540509"/>
            <a:ext cx="1777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-Light"/>
                <a:cs typeface="Calibri-Light"/>
              </a:rPr>
              <a:t>4.  </a:t>
            </a:r>
            <a:r>
              <a:rPr sz="1200" spc="5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Remove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peel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bucket.</a:t>
            </a:r>
            <a:endParaRPr sz="1200">
              <a:latin typeface="Calibri-Light"/>
              <a:cs typeface="Calibri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1548" y="3586098"/>
            <a:ext cx="2684780" cy="3962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080" indent="-228600">
              <a:lnSpc>
                <a:spcPct val="102499"/>
              </a:lnSpc>
              <a:spcBef>
                <a:spcPts val="60"/>
              </a:spcBef>
            </a:pPr>
            <a:r>
              <a:rPr sz="1200" dirty="0">
                <a:latin typeface="Calibri-Light"/>
                <a:cs typeface="Calibri-Light"/>
              </a:rPr>
              <a:t>5.</a:t>
            </a:r>
            <a:r>
              <a:rPr sz="1200" spc="7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Pull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out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fruit </a:t>
            </a:r>
            <a:r>
              <a:rPr sz="1200" dirty="0">
                <a:latin typeface="Calibri-Light"/>
                <a:cs typeface="Calibri-Light"/>
              </a:rPr>
              <a:t>sieve </a:t>
            </a:r>
            <a:r>
              <a:rPr sz="1200" spc="-5" dirty="0">
                <a:latin typeface="Calibri-Light"/>
                <a:cs typeface="Calibri-Light"/>
              </a:rPr>
              <a:t>support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take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out </a:t>
            </a:r>
            <a:r>
              <a:rPr sz="1200" dirty="0">
                <a:latin typeface="Calibri-Light"/>
                <a:cs typeface="Calibri-Light"/>
              </a:rPr>
              <a:t>the fruit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sieve.</a:t>
            </a:r>
            <a:endParaRPr sz="120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1548" y="7865744"/>
            <a:ext cx="2272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-Light"/>
                <a:cs typeface="Calibri-Light"/>
              </a:rPr>
              <a:t>6.  </a:t>
            </a:r>
            <a:r>
              <a:rPr sz="1200" spc="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Unscrew</a:t>
            </a:r>
            <a:r>
              <a:rPr sz="1200" dirty="0">
                <a:latin typeface="Calibri-Light"/>
                <a:cs typeface="Calibri-Light"/>
              </a:rPr>
              <a:t> the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Cross Holder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screw.</a:t>
            </a:r>
            <a:endParaRPr sz="1200">
              <a:latin typeface="Calibri-Light"/>
              <a:cs typeface="Calibri-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975" y="7400416"/>
            <a:ext cx="1473835" cy="21724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155" y="5402071"/>
            <a:ext cx="2047748" cy="151955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09980" y="1010284"/>
            <a:ext cx="2054225" cy="1739900"/>
            <a:chOff x="1109980" y="1010284"/>
            <a:chExt cx="2054225" cy="17399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9980" y="1010284"/>
              <a:ext cx="2054225" cy="1739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44980" y="2362072"/>
              <a:ext cx="346075" cy="114300"/>
            </a:xfrm>
            <a:custGeom>
              <a:avLst/>
              <a:gdLst/>
              <a:ahLst/>
              <a:cxnLst/>
              <a:rect l="l" t="t" r="r" b="b"/>
              <a:pathLst>
                <a:path w="346075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346075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346075" h="114300">
                  <a:moveTo>
                    <a:pt x="346075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346075" y="76200"/>
                  </a:lnTo>
                  <a:lnTo>
                    <a:pt x="346075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36014" y="3210940"/>
            <a:ext cx="2027555" cy="1628139"/>
            <a:chOff x="1136014" y="3210940"/>
            <a:chExt cx="2027555" cy="1628139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6014" y="3210940"/>
              <a:ext cx="2027554" cy="16281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09851" y="4167504"/>
              <a:ext cx="630555" cy="114300"/>
            </a:xfrm>
            <a:custGeom>
              <a:avLst/>
              <a:gdLst/>
              <a:ahLst/>
              <a:cxnLst/>
              <a:rect l="l" t="t" r="r" b="b"/>
              <a:pathLst>
                <a:path w="630555" h="114300">
                  <a:moveTo>
                    <a:pt x="114299" y="0"/>
                  </a:moveTo>
                  <a:lnTo>
                    <a:pt x="0" y="57150"/>
                  </a:lnTo>
                  <a:lnTo>
                    <a:pt x="114299" y="114300"/>
                  </a:lnTo>
                  <a:lnTo>
                    <a:pt x="114299" y="76200"/>
                  </a:lnTo>
                  <a:lnTo>
                    <a:pt x="95249" y="76200"/>
                  </a:lnTo>
                  <a:lnTo>
                    <a:pt x="95249" y="38100"/>
                  </a:lnTo>
                  <a:lnTo>
                    <a:pt x="114299" y="38100"/>
                  </a:lnTo>
                  <a:lnTo>
                    <a:pt x="114299" y="0"/>
                  </a:lnTo>
                  <a:close/>
                </a:path>
                <a:path w="630555" h="114300">
                  <a:moveTo>
                    <a:pt x="114299" y="38100"/>
                  </a:moveTo>
                  <a:lnTo>
                    <a:pt x="95249" y="38100"/>
                  </a:lnTo>
                  <a:lnTo>
                    <a:pt x="95249" y="76200"/>
                  </a:lnTo>
                  <a:lnTo>
                    <a:pt x="114299" y="76200"/>
                  </a:lnTo>
                  <a:lnTo>
                    <a:pt x="114299" y="38100"/>
                  </a:lnTo>
                  <a:close/>
                </a:path>
                <a:path w="630555" h="114300">
                  <a:moveTo>
                    <a:pt x="630300" y="38100"/>
                  </a:moveTo>
                  <a:lnTo>
                    <a:pt x="114299" y="38100"/>
                  </a:lnTo>
                  <a:lnTo>
                    <a:pt x="114299" y="76200"/>
                  </a:lnTo>
                  <a:lnTo>
                    <a:pt x="630300" y="76200"/>
                  </a:lnTo>
                  <a:lnTo>
                    <a:pt x="630300" y="381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8148" y="1305813"/>
            <a:ext cx="698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98372" y="2371089"/>
            <a:ext cx="6408878" cy="511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-Light"/>
                <a:cs typeface="Calibri-Light"/>
                <a:hlinkClick r:id="rId2" action="ppaction://hlinksldjump"/>
              </a:rPr>
              <a:t>1.</a:t>
            </a:r>
            <a:r>
              <a:rPr sz="1800" spc="229" dirty="0">
                <a:latin typeface="Calibri-Light"/>
                <a:cs typeface="Calibri-Light"/>
                <a:hlinkClick r:id="rId2" action="ppaction://hlinksldjump"/>
              </a:rPr>
              <a:t> </a:t>
            </a:r>
            <a:r>
              <a:rPr sz="1800" spc="-5" dirty="0">
                <a:latin typeface="Calibri-Light"/>
                <a:cs typeface="Calibri-Light"/>
                <a:hlinkClick r:id="rId2" action="ppaction://hlinksldjump"/>
              </a:rPr>
              <a:t>IMPORTANT</a:t>
            </a:r>
            <a:r>
              <a:rPr sz="1800" spc="-10" dirty="0">
                <a:latin typeface="Calibri-Light"/>
                <a:cs typeface="Calibri-Light"/>
                <a:hlinkClick r:id="rId2" action="ppaction://hlinksldjump"/>
              </a:rPr>
              <a:t> </a:t>
            </a:r>
            <a:r>
              <a:rPr sz="1800" spc="-5" dirty="0">
                <a:latin typeface="Calibri-Light"/>
                <a:cs typeface="Calibri-Light"/>
                <a:hlinkClick r:id="rId2" action="ppaction://hlinksldjump"/>
              </a:rPr>
              <a:t>GENERAL INFORMATION</a:t>
            </a:r>
            <a:r>
              <a:rPr lang="fr-FR" sz="1800" spc="15" dirty="0">
                <a:latin typeface="Calibri-Light"/>
                <a:cs typeface="Calibri-Light"/>
                <a:hlinkClick r:id="rId2" action="ppaction://hlinksldjump"/>
              </a:rPr>
              <a:t>		</a:t>
            </a:r>
            <a:r>
              <a:rPr sz="1800" spc="15" dirty="0">
                <a:latin typeface="Calibri-Light"/>
                <a:cs typeface="Calibri-Light"/>
                <a:hlinkClick r:id="rId2" action="ppaction://hlinksldjump"/>
              </a:rPr>
              <a:t>3</a:t>
            </a:r>
            <a:endParaRPr sz="1800" dirty="0">
              <a:latin typeface="Calibri-Light"/>
              <a:cs typeface="Calibri-Light"/>
            </a:endParaRPr>
          </a:p>
          <a:p>
            <a:pPr marL="139065">
              <a:lnSpc>
                <a:spcPct val="100000"/>
              </a:lnSpc>
              <a:spcBef>
                <a:spcPts val="30"/>
              </a:spcBef>
              <a:tabLst>
                <a:tab pos="710565" algn="l"/>
              </a:tabLst>
            </a:pPr>
            <a:r>
              <a:rPr sz="1600" spc="-5" dirty="0">
                <a:latin typeface="Calibri-Light"/>
                <a:cs typeface="Calibri-Light"/>
                <a:hlinkClick r:id="rId3" action="ppaction://hlinksldjump"/>
              </a:rPr>
              <a:t>1.1.	Safety</a:t>
            </a:r>
            <a:r>
              <a:rPr sz="1600" spc="55" dirty="0">
                <a:latin typeface="Calibri-Light"/>
                <a:cs typeface="Calibri-Light"/>
                <a:hlinkClick r:id="rId3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3" action="ppaction://hlinksldjump"/>
              </a:rPr>
              <a:t>instructions</a:t>
            </a:r>
            <a:r>
              <a:rPr sz="1600" spc="95" dirty="0">
                <a:latin typeface="Calibri-Light"/>
                <a:cs typeface="Calibri-Light"/>
                <a:hlinkClick r:id="rId3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3" action="ppaction://hlinksldjump"/>
              </a:rPr>
              <a:t>			</a:t>
            </a:r>
            <a:r>
              <a:rPr sz="1600" spc="-16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600" spc="-5" dirty="0">
                <a:latin typeface="Times New Roman"/>
                <a:cs typeface="Times New Roman"/>
                <a:hlinkClick r:id="rId3" action="ppaction://hlinksldjump"/>
              </a:rPr>
              <a:t>5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spc="-5" dirty="0">
                <a:latin typeface="Calibri-Light"/>
                <a:cs typeface="Calibri-Light"/>
                <a:hlinkClick r:id="rId3" action="ppaction://hlinksldjump"/>
              </a:rPr>
              <a:t>2.</a:t>
            </a:r>
            <a:r>
              <a:rPr sz="1800" spc="290" dirty="0">
                <a:latin typeface="Calibri-Light"/>
                <a:cs typeface="Calibri-Light"/>
                <a:hlinkClick r:id="rId3" action="ppaction://hlinksldjump"/>
              </a:rPr>
              <a:t> </a:t>
            </a:r>
            <a:r>
              <a:rPr sz="1800" spc="-5" dirty="0">
                <a:latin typeface="Calibri-Light"/>
                <a:cs typeface="Calibri-Light"/>
                <a:hlinkClick r:id="rId3" action="ppaction://hlinksldjump"/>
              </a:rPr>
              <a:t>TECHNICAL</a:t>
            </a:r>
            <a:r>
              <a:rPr lang="fr-FR" sz="1800" spc="-5" dirty="0">
                <a:latin typeface="Calibri-Light"/>
                <a:cs typeface="Calibri-Light"/>
                <a:hlinkClick r:id="rId3" action="ppaction://hlinksldjump"/>
              </a:rPr>
              <a:t> </a:t>
            </a:r>
            <a:r>
              <a:rPr sz="1800" spc="10" dirty="0">
                <a:latin typeface="Calibri-Light"/>
                <a:cs typeface="Calibri-Light"/>
                <a:hlinkClick r:id="rId3" action="ppaction://hlinksldjump"/>
              </a:rPr>
              <a:t>SPECIFICATIONS</a:t>
            </a:r>
            <a:r>
              <a:rPr lang="fr-FR" sz="1800" spc="10" dirty="0">
                <a:latin typeface="Calibri-Light"/>
                <a:cs typeface="Calibri-Light"/>
                <a:hlinkClick r:id="rId3" action="ppaction://hlinksldjump"/>
              </a:rPr>
              <a:t>			</a:t>
            </a:r>
            <a:r>
              <a:rPr sz="1800" spc="10" dirty="0">
                <a:latin typeface="Calibri-Light"/>
                <a:cs typeface="Calibri-Light"/>
                <a:hlinkClick r:id="rId3" action="ppaction://hlinksldjump"/>
              </a:rPr>
              <a:t>5</a:t>
            </a:r>
            <a:endParaRPr sz="1800" dirty="0">
              <a:latin typeface="Calibri-Light"/>
              <a:cs typeface="Calibri-Ligh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Calibri-Light"/>
                <a:cs typeface="Calibri-Light"/>
                <a:hlinkClick r:id="rId4" action="ppaction://hlinksldjump"/>
              </a:rPr>
              <a:t>3.</a:t>
            </a:r>
            <a:r>
              <a:rPr sz="1800" spc="345" dirty="0">
                <a:latin typeface="Calibri-Light"/>
                <a:cs typeface="Calibri-Light"/>
                <a:hlinkClick r:id="rId4" action="ppaction://hlinksldjump"/>
              </a:rPr>
              <a:t> </a:t>
            </a:r>
            <a:r>
              <a:rPr sz="1800" spc="-5" dirty="0">
                <a:latin typeface="Calibri-Light"/>
                <a:cs typeface="Calibri-Light"/>
                <a:hlinkClick r:id="rId4" action="ppaction://hlinksldjump"/>
              </a:rPr>
              <a:t>OPERATION</a:t>
            </a:r>
            <a:r>
              <a:rPr sz="1800" spc="55" dirty="0">
                <a:latin typeface="Calibri-Light"/>
                <a:cs typeface="Calibri-Light"/>
                <a:hlinkClick r:id="rId4" action="ppaction://hlinksldjump"/>
              </a:rPr>
              <a:t> </a:t>
            </a:r>
            <a:r>
              <a:rPr sz="1800" spc="10" dirty="0">
                <a:latin typeface="Calibri-Light"/>
                <a:cs typeface="Calibri-Light"/>
                <a:hlinkClick r:id="rId4" action="ppaction://hlinksldjump"/>
              </a:rPr>
              <a:t>INSTRUCTIONS</a:t>
            </a:r>
            <a:r>
              <a:rPr lang="fr-FR" sz="1800" spc="10" dirty="0">
                <a:latin typeface="Calibri-Light"/>
                <a:cs typeface="Calibri-Light"/>
                <a:hlinkClick r:id="rId4" action="ppaction://hlinksldjump"/>
              </a:rPr>
              <a:t>			</a:t>
            </a:r>
            <a:r>
              <a:rPr sz="1800" spc="10" dirty="0">
                <a:latin typeface="Calibri-Light"/>
                <a:cs typeface="Calibri-Light"/>
                <a:hlinkClick r:id="rId4" action="ppaction://hlinksldjump"/>
              </a:rPr>
              <a:t>6</a:t>
            </a:r>
            <a:endParaRPr sz="1800" dirty="0">
              <a:latin typeface="Calibri-Light"/>
              <a:cs typeface="Calibri-Light"/>
            </a:endParaRPr>
          </a:p>
          <a:p>
            <a:pPr marL="139065">
              <a:lnSpc>
                <a:spcPct val="100000"/>
              </a:lnSpc>
              <a:spcBef>
                <a:spcPts val="35"/>
              </a:spcBef>
              <a:tabLst>
                <a:tab pos="710565" algn="l"/>
              </a:tabLst>
            </a:pPr>
            <a:r>
              <a:rPr sz="1600" spc="-5" dirty="0">
                <a:latin typeface="Calibri-Light"/>
                <a:cs typeface="Calibri-Light"/>
                <a:hlinkClick r:id="rId4" action="ppaction://hlinksldjump"/>
              </a:rPr>
              <a:t>3.1.	FIRST</a:t>
            </a:r>
            <a:r>
              <a:rPr sz="1600" spc="95" dirty="0">
                <a:latin typeface="Calibri-Light"/>
                <a:cs typeface="Calibri-Light"/>
                <a:hlinkClick r:id="rId4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4" action="ppaction://hlinksldjump"/>
              </a:rPr>
              <a:t>STEPS</a:t>
            </a:r>
            <a:r>
              <a:rPr sz="1600" spc="5" dirty="0">
                <a:latin typeface="Calibri-Light"/>
                <a:cs typeface="Calibri-Light"/>
                <a:hlinkClick r:id="rId4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4" action="ppaction://hlinksldjump"/>
              </a:rPr>
              <a:t>				</a:t>
            </a:r>
            <a:r>
              <a:rPr sz="1600" spc="-5" dirty="0">
                <a:latin typeface="Times New Roman"/>
                <a:cs typeface="Times New Roman"/>
                <a:hlinkClick r:id="rId4" action="ppaction://hlinksldjump"/>
              </a:rPr>
              <a:t>6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40"/>
              </a:spcBef>
              <a:tabLst>
                <a:tab pos="710565" algn="l"/>
              </a:tabLst>
            </a:pPr>
            <a:r>
              <a:rPr sz="1600" spc="-5" dirty="0">
                <a:latin typeface="Calibri-Light"/>
                <a:cs typeface="Calibri-Light"/>
                <a:hlinkClick r:id="rId5" action="ppaction://hlinksldjump"/>
              </a:rPr>
              <a:t>3.2.	Language</a:t>
            </a:r>
            <a:r>
              <a:rPr sz="1600" spc="190" dirty="0">
                <a:latin typeface="Calibri-Light"/>
                <a:cs typeface="Calibri-Light"/>
                <a:hlinkClick r:id="rId5" action="ppaction://hlinksldjump"/>
              </a:rPr>
              <a:t> </a:t>
            </a:r>
            <a:r>
              <a:rPr sz="1600" spc="-10" dirty="0">
                <a:latin typeface="Calibri-Light"/>
                <a:cs typeface="Calibri-Light"/>
                <a:hlinkClick r:id="rId5" action="ppaction://hlinksldjump"/>
              </a:rPr>
              <a:t>selection</a:t>
            </a:r>
            <a:r>
              <a:rPr sz="1600" spc="-10" dirty="0">
                <a:latin typeface="Times New Roman"/>
                <a:cs typeface="Times New Roman"/>
                <a:hlinkClick r:id="rId5" action="ppaction://hlinksldjump"/>
              </a:rPr>
              <a:t>.</a:t>
            </a:r>
            <a:r>
              <a:rPr lang="fr-FR" sz="1600" spc="-10" dirty="0">
                <a:latin typeface="Times New Roman"/>
                <a:cs typeface="Times New Roman"/>
                <a:hlinkClick r:id="rId5" action="ppaction://hlinksldjump"/>
              </a:rPr>
              <a:t>			</a:t>
            </a:r>
            <a:r>
              <a:rPr sz="1600" spc="-5" dirty="0">
                <a:latin typeface="Times New Roman"/>
                <a:cs typeface="Times New Roman"/>
                <a:hlinkClick r:id="rId5" action="ppaction://hlinksldjump"/>
              </a:rPr>
              <a:t>8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35"/>
              </a:spcBef>
              <a:tabLst>
                <a:tab pos="710565" algn="l"/>
              </a:tabLst>
            </a:pP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3</a:t>
            </a:r>
            <a:r>
              <a:rPr sz="1600" spc="-5" dirty="0">
                <a:latin typeface="Calibri-Light"/>
                <a:cs typeface="Calibri-Light"/>
                <a:hlinkClick r:id="rId6" action="ppaction://hlinksldjump"/>
              </a:rPr>
              <a:t>.</a:t>
            </a: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3</a:t>
            </a:r>
            <a:r>
              <a:rPr sz="1600" spc="-5" dirty="0">
                <a:latin typeface="Calibri-Light"/>
                <a:cs typeface="Calibri-Light"/>
                <a:hlinkClick r:id="rId6" action="ppaction://hlinksldjump"/>
              </a:rPr>
              <a:t>.</a:t>
            </a:r>
            <a:r>
              <a:rPr sz="1600" dirty="0">
                <a:latin typeface="Calibri-Light"/>
                <a:cs typeface="Calibri-Light"/>
                <a:hlinkClick r:id="rId6" action="ppaction://hlinksldjump"/>
              </a:rPr>
              <a:t>	</a:t>
            </a: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O</a:t>
            </a:r>
            <a:r>
              <a:rPr sz="1600" spc="-5" dirty="0">
                <a:latin typeface="Calibri-Light"/>
                <a:cs typeface="Calibri-Light"/>
                <a:hlinkClick r:id="rId6" action="ppaction://hlinksldjump"/>
              </a:rPr>
              <a:t>PERAT</a:t>
            </a:r>
            <a:r>
              <a:rPr sz="1600" dirty="0">
                <a:latin typeface="Calibri-Light"/>
                <a:cs typeface="Calibri-Light"/>
                <a:hlinkClick r:id="rId6" action="ppaction://hlinksldjump"/>
              </a:rPr>
              <a:t>I</a:t>
            </a: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O</a:t>
            </a:r>
            <a:r>
              <a:rPr sz="1600" spc="-5" dirty="0">
                <a:latin typeface="Calibri-Light"/>
                <a:cs typeface="Calibri-Light"/>
                <a:hlinkClick r:id="rId6" action="ppaction://hlinksldjump"/>
              </a:rPr>
              <a:t>N </a:t>
            </a: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O</a:t>
            </a:r>
            <a:r>
              <a:rPr sz="1600" spc="-5" dirty="0">
                <a:latin typeface="Calibri-Light"/>
                <a:cs typeface="Calibri-Light"/>
                <a:hlinkClick r:id="rId6" action="ppaction://hlinksldjump"/>
              </a:rPr>
              <a:t>F</a:t>
            </a:r>
            <a:r>
              <a:rPr sz="1600" spc="5" dirty="0">
                <a:latin typeface="Calibri-Light"/>
                <a:cs typeface="Calibri-Light"/>
                <a:hlinkClick r:id="rId6" action="ppaction://hlinksldjump"/>
              </a:rPr>
              <a:t> </a:t>
            </a: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T</a:t>
            </a:r>
            <a:r>
              <a:rPr sz="1600" spc="-5" dirty="0">
                <a:latin typeface="Calibri-Light"/>
                <a:cs typeface="Calibri-Light"/>
                <a:hlinkClick r:id="rId6" action="ppaction://hlinksldjump"/>
              </a:rPr>
              <a:t>HE </a:t>
            </a:r>
            <a:r>
              <a:rPr sz="1600" spc="-15" dirty="0">
                <a:latin typeface="Calibri-Light"/>
                <a:cs typeface="Calibri-Light"/>
                <a:hlinkClick r:id="rId6" action="ppaction://hlinksldjump"/>
              </a:rPr>
              <a:t>M</a:t>
            </a: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A</a:t>
            </a:r>
            <a:r>
              <a:rPr sz="1600" dirty="0">
                <a:latin typeface="Calibri-Light"/>
                <a:cs typeface="Calibri-Light"/>
                <a:hlinkClick r:id="rId6" action="ppaction://hlinksldjump"/>
              </a:rPr>
              <a:t>C</a:t>
            </a:r>
            <a:r>
              <a:rPr sz="1600" spc="-10" dirty="0">
                <a:latin typeface="Calibri-Light"/>
                <a:cs typeface="Calibri-Light"/>
                <a:hlinkClick r:id="rId6" action="ppaction://hlinksldjump"/>
              </a:rPr>
              <a:t>HIN</a:t>
            </a:r>
            <a:r>
              <a:rPr sz="1600" spc="95" dirty="0">
                <a:latin typeface="Calibri-Light"/>
                <a:cs typeface="Calibri-Light"/>
                <a:hlinkClick r:id="rId6" action="ppaction://hlinksldjump"/>
              </a:rPr>
              <a:t>E</a:t>
            </a:r>
            <a:r>
              <a:rPr lang="fr-FR" sz="1600" spc="95" dirty="0">
                <a:latin typeface="Calibri-Light"/>
                <a:cs typeface="Calibri-Light"/>
                <a:hlinkClick r:id="rId6" action="ppaction://hlinksldjump"/>
              </a:rPr>
              <a:t>		</a:t>
            </a:r>
            <a:r>
              <a:rPr sz="1600" spc="-200" dirty="0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600" spc="-5" dirty="0">
                <a:latin typeface="Times New Roman"/>
                <a:cs typeface="Times New Roman"/>
                <a:hlinkClick r:id="rId6" action="ppaction://hlinksldjump"/>
              </a:rPr>
              <a:t>9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35"/>
              </a:spcBef>
              <a:tabLst>
                <a:tab pos="850265" algn="l"/>
              </a:tabLst>
            </a:pPr>
            <a:r>
              <a:rPr sz="1600" spc="-5" dirty="0">
                <a:latin typeface="Calibri-Light"/>
                <a:cs typeface="Calibri-Light"/>
                <a:hlinkClick r:id="rId7" action="ppaction://hlinksldjump"/>
              </a:rPr>
              <a:t>3.3.1.	Operation</a:t>
            </a:r>
            <a:r>
              <a:rPr sz="1600" spc="25" dirty="0">
                <a:latin typeface="Calibri-Light"/>
                <a:cs typeface="Calibri-Light"/>
                <a:hlinkClick r:id="rId7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7" action="ppaction://hlinksldjump"/>
              </a:rPr>
              <a:t>of</a:t>
            </a:r>
            <a:r>
              <a:rPr sz="1600" spc="15" dirty="0">
                <a:latin typeface="Calibri-Light"/>
                <a:cs typeface="Calibri-Light"/>
                <a:hlinkClick r:id="rId7" action="ppaction://hlinksldjump"/>
              </a:rPr>
              <a:t> </a:t>
            </a:r>
            <a:r>
              <a:rPr lang="fr-FR" sz="1600" spc="-5" dirty="0">
                <a:latin typeface="Calibri-Light"/>
                <a:cs typeface="Calibri-Light"/>
                <a:hlinkClick r:id="rId7" action="ppaction://hlinksldjump"/>
              </a:rPr>
              <a:t>Sempa OL 41		</a:t>
            </a:r>
            <a:r>
              <a:rPr sz="1600" dirty="0">
                <a:latin typeface="Times New Roman"/>
                <a:cs typeface="Times New Roman"/>
                <a:hlinkClick r:id="rId7" action="ppaction://hlinksldjump"/>
              </a:rPr>
              <a:t>10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25"/>
              </a:spcBef>
              <a:tabLst>
                <a:tab pos="850265" algn="l"/>
              </a:tabLst>
            </a:pPr>
            <a:r>
              <a:rPr sz="1600" spc="-5" dirty="0">
                <a:latin typeface="Calibri-Light"/>
                <a:cs typeface="Calibri-Light"/>
                <a:hlinkClick r:id="rId8" action="ppaction://hlinksldjump"/>
              </a:rPr>
              <a:t>3.3.2.	Continuous-Mode</a:t>
            </a:r>
            <a:r>
              <a:rPr sz="1600" spc="90" dirty="0">
                <a:latin typeface="Calibri-Light"/>
                <a:cs typeface="Calibri-Light"/>
                <a:hlinkClick r:id="rId8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8" action="ppaction://hlinksldjump"/>
              </a:rPr>
              <a:t>			</a:t>
            </a:r>
            <a:r>
              <a:rPr sz="1600" spc="-114" dirty="0"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8" action="ppaction://hlinksldjump"/>
              </a:rPr>
              <a:t>11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35"/>
              </a:spcBef>
              <a:tabLst>
                <a:tab pos="850265" algn="l"/>
              </a:tabLst>
            </a:pPr>
            <a:r>
              <a:rPr sz="1600" spc="-10" dirty="0">
                <a:latin typeface="Calibri-Light"/>
                <a:cs typeface="Calibri-Light"/>
                <a:hlinkClick r:id="rId9" action="ppaction://hlinksldjump"/>
              </a:rPr>
              <a:t>3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.</a:t>
            </a:r>
            <a:r>
              <a:rPr sz="1600" spc="-10" dirty="0">
                <a:latin typeface="Calibri-Light"/>
                <a:cs typeface="Calibri-Light"/>
                <a:hlinkClick r:id="rId9" action="ppaction://hlinksldjump"/>
              </a:rPr>
              <a:t>3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.</a:t>
            </a:r>
            <a:r>
              <a:rPr sz="1600" spc="-10" dirty="0">
                <a:latin typeface="Calibri-Light"/>
                <a:cs typeface="Calibri-Light"/>
                <a:hlinkClick r:id="rId9" action="ppaction://hlinksldjump"/>
              </a:rPr>
              <a:t>3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.</a:t>
            </a:r>
            <a:r>
              <a:rPr sz="1600" dirty="0">
                <a:latin typeface="Calibri-Light"/>
                <a:cs typeface="Calibri-Light"/>
                <a:hlinkClick r:id="rId9" action="ppaction://hlinksldjump"/>
              </a:rPr>
              <a:t>	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Intel</a:t>
            </a:r>
            <a:r>
              <a:rPr sz="1600" spc="-10" dirty="0">
                <a:latin typeface="Calibri-Light"/>
                <a:cs typeface="Calibri-Light"/>
                <a:hlinkClick r:id="rId9" action="ppaction://hlinksldjump"/>
              </a:rPr>
              <a:t>l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i</a:t>
            </a:r>
            <a:r>
              <a:rPr sz="1600" spc="-15" dirty="0">
                <a:latin typeface="Calibri-Light"/>
                <a:cs typeface="Calibri-Light"/>
                <a:hlinkClick r:id="rId9" action="ppaction://hlinksldjump"/>
              </a:rPr>
              <a:t>g</a:t>
            </a:r>
            <a:r>
              <a:rPr sz="1600" spc="-10" dirty="0">
                <a:latin typeface="Calibri-Light"/>
                <a:cs typeface="Calibri-Light"/>
                <a:hlinkClick r:id="rId9" action="ppaction://hlinksldjump"/>
              </a:rPr>
              <a:t>en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t</a:t>
            </a:r>
            <a:r>
              <a:rPr sz="1600" spc="10" dirty="0">
                <a:latin typeface="Calibri-Light"/>
                <a:cs typeface="Calibri-Light"/>
                <a:hlinkClick r:id="rId9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Stop</a:t>
            </a:r>
            <a:r>
              <a:rPr sz="1600" spc="10" dirty="0">
                <a:latin typeface="Calibri-Light"/>
                <a:cs typeface="Calibri-Light"/>
                <a:hlinkClick r:id="rId9" action="ppaction://hlinksldjump"/>
              </a:rPr>
              <a:t>-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F</a:t>
            </a:r>
            <a:r>
              <a:rPr sz="1600" dirty="0">
                <a:latin typeface="Calibri-Light"/>
                <a:cs typeface="Calibri-Light"/>
                <a:hlinkClick r:id="rId9" action="ppaction://hlinksldjump"/>
              </a:rPr>
              <a:t>u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nc</a:t>
            </a:r>
            <a:r>
              <a:rPr sz="1600" dirty="0">
                <a:latin typeface="Calibri-Light"/>
                <a:cs typeface="Calibri-Light"/>
                <a:hlinkClick r:id="rId9" action="ppaction://hlinksldjump"/>
              </a:rPr>
              <a:t>t</a:t>
            </a:r>
            <a:r>
              <a:rPr sz="1600" spc="-5" dirty="0">
                <a:latin typeface="Calibri-Light"/>
                <a:cs typeface="Calibri-Light"/>
                <a:hlinkClick r:id="rId9" action="ppaction://hlinksldjump"/>
              </a:rPr>
              <a:t>i</a:t>
            </a:r>
            <a:r>
              <a:rPr sz="1600" spc="-15" dirty="0">
                <a:latin typeface="Calibri-Light"/>
                <a:cs typeface="Calibri-Light"/>
                <a:hlinkClick r:id="rId9" action="ppaction://hlinksldjump"/>
              </a:rPr>
              <a:t>o</a:t>
            </a:r>
            <a:r>
              <a:rPr sz="1600" spc="45" dirty="0">
                <a:latin typeface="Calibri-Light"/>
                <a:cs typeface="Calibri-Light"/>
                <a:hlinkClick r:id="rId9" action="ppaction://hlinksldjump"/>
              </a:rPr>
              <a:t>n</a:t>
            </a:r>
            <a:r>
              <a:rPr lang="fr-FR" sz="1600" spc="-10" dirty="0">
                <a:latin typeface="Times New Roman"/>
                <a:cs typeface="Times New Roman"/>
                <a:hlinkClick r:id="rId9" action="ppaction://hlinksldjump"/>
              </a:rPr>
              <a:t>		</a:t>
            </a:r>
            <a:r>
              <a:rPr sz="1600" spc="-200" dirty="0"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9" action="ppaction://hlinksldjump"/>
              </a:rPr>
              <a:t>12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35"/>
              </a:spcBef>
              <a:tabLst>
                <a:tab pos="850265" algn="l"/>
              </a:tabLst>
            </a:pPr>
            <a:r>
              <a:rPr sz="1600" spc="-5" dirty="0">
                <a:latin typeface="Calibri-Light"/>
                <a:cs typeface="Calibri-Light"/>
                <a:hlinkClick r:id="rId10" action="ppaction://hlinksldjump"/>
              </a:rPr>
              <a:t>3.3.4.	Display</a:t>
            </a:r>
            <a:r>
              <a:rPr sz="1600" spc="45" dirty="0">
                <a:latin typeface="Calibri-Light"/>
                <a:cs typeface="Calibri-Light"/>
                <a:hlinkClick r:id="rId10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0" action="ppaction://hlinksldjump"/>
              </a:rPr>
              <a:t>lock/unlock</a:t>
            </a:r>
            <a:r>
              <a:rPr sz="1600" spc="55" dirty="0">
                <a:latin typeface="Calibri-Light"/>
                <a:cs typeface="Calibri-Light"/>
                <a:hlinkClick r:id="rId10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0" action="ppaction://hlinksldjump"/>
              </a:rPr>
              <a:t>function</a:t>
            </a:r>
            <a:r>
              <a:rPr sz="1600" spc="-60" dirty="0">
                <a:latin typeface="Calibri-Light"/>
                <a:cs typeface="Calibri-Light"/>
                <a:hlinkClick r:id="rId10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10" action="ppaction://hlinksldjump"/>
              </a:rPr>
              <a:t>		</a:t>
            </a:r>
            <a:r>
              <a:rPr sz="1600" spc="-170" dirty="0"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10" action="ppaction://hlinksldjump"/>
              </a:rPr>
              <a:t>14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35"/>
              </a:spcBef>
              <a:tabLst>
                <a:tab pos="850265" algn="l"/>
              </a:tabLst>
            </a:pPr>
            <a:r>
              <a:rPr sz="1600" spc="-5" dirty="0">
                <a:latin typeface="Calibri-Light"/>
                <a:cs typeface="Calibri-Light"/>
                <a:hlinkClick r:id="rId11" action="ppaction://hlinksldjump"/>
              </a:rPr>
              <a:t>3.3.5.	Cleaning</a:t>
            </a:r>
            <a:r>
              <a:rPr sz="1600" spc="5" dirty="0">
                <a:latin typeface="Calibri-Light"/>
                <a:cs typeface="Calibri-Light"/>
                <a:hlinkClick r:id="rId11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1" action="ppaction://hlinksldjump"/>
              </a:rPr>
              <a:t>positions</a:t>
            </a:r>
            <a:r>
              <a:rPr sz="1600" spc="10" dirty="0">
                <a:latin typeface="Calibri-Light"/>
                <a:cs typeface="Calibri-Light"/>
                <a:hlinkClick r:id="rId11" action="ppaction://hlinksldjump"/>
              </a:rPr>
              <a:t> </a:t>
            </a:r>
            <a:r>
              <a:rPr sz="1600" dirty="0">
                <a:latin typeface="Calibri-Light"/>
                <a:cs typeface="Calibri-Light"/>
                <a:hlinkClick r:id="rId11" action="ppaction://hlinksldjump"/>
              </a:rPr>
              <a:t>(High-</a:t>
            </a:r>
            <a:r>
              <a:rPr sz="1600" spc="10" dirty="0">
                <a:latin typeface="Calibri-Light"/>
                <a:cs typeface="Calibri-Light"/>
                <a:hlinkClick r:id="rId11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1" action="ppaction://hlinksldjump"/>
              </a:rPr>
              <a:t>&amp;</a:t>
            </a:r>
            <a:r>
              <a:rPr sz="1600" spc="5" dirty="0">
                <a:latin typeface="Calibri-Light"/>
                <a:cs typeface="Calibri-Light"/>
                <a:hlinkClick r:id="rId11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1" action="ppaction://hlinksldjump"/>
              </a:rPr>
              <a:t>Low</a:t>
            </a:r>
            <a:r>
              <a:rPr sz="1600" spc="5" dirty="0">
                <a:latin typeface="Calibri-Light"/>
                <a:cs typeface="Calibri-Light"/>
                <a:hlinkClick r:id="rId11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1" action="ppaction://hlinksldjump"/>
              </a:rPr>
              <a:t>position)</a:t>
            </a:r>
            <a:r>
              <a:rPr sz="1600" spc="-105" dirty="0">
                <a:latin typeface="Calibri-Light"/>
                <a:cs typeface="Calibri-Light"/>
                <a:hlinkClick r:id="rId11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11" action="ppaction://hlinksldjump"/>
              </a:rPr>
              <a:t>	</a:t>
            </a:r>
            <a:r>
              <a:rPr sz="1600" spc="-195" dirty="0">
                <a:latin typeface="Times New Roman"/>
                <a:cs typeface="Times New Roman"/>
                <a:hlinkClick r:id="rId11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11" action="ppaction://hlinksldjump"/>
              </a:rPr>
              <a:t>15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25"/>
              </a:spcBef>
              <a:tabLst>
                <a:tab pos="850265" algn="l"/>
              </a:tabLst>
            </a:pP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3.3.6.	Display-Function</a:t>
            </a:r>
            <a:r>
              <a:rPr sz="1600" spc="35" dirty="0">
                <a:latin typeface="Calibri-Light"/>
                <a:cs typeface="Calibri-Light"/>
                <a:hlinkClick r:id="rId12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|</a:t>
            </a:r>
            <a:r>
              <a:rPr sz="1600" spc="40" dirty="0">
                <a:latin typeface="Calibri-Light"/>
                <a:cs typeface="Calibri-Light"/>
                <a:hlinkClick r:id="rId12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pressed</a:t>
            </a:r>
            <a:r>
              <a:rPr sz="1600" spc="50" dirty="0">
                <a:latin typeface="Calibri-Light"/>
                <a:cs typeface="Calibri-Light"/>
                <a:hlinkClick r:id="rId12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fruits</a:t>
            </a:r>
            <a:r>
              <a:rPr lang="fr-FR" sz="1600" spc="-150" dirty="0">
                <a:latin typeface="Calibri-Light"/>
                <a:cs typeface="Calibri-Light"/>
                <a:hlinkClick r:id="rId12" action="ppaction://hlinksldjump"/>
              </a:rPr>
              <a:t>		</a:t>
            </a:r>
            <a:r>
              <a:rPr sz="1600" dirty="0">
                <a:latin typeface="Times New Roman"/>
                <a:cs typeface="Times New Roman"/>
                <a:hlinkClick r:id="rId12" action="ppaction://hlinksldjump"/>
              </a:rPr>
              <a:t>16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ts val="1900"/>
              </a:lnSpc>
              <a:tabLst>
                <a:tab pos="850265" algn="l"/>
              </a:tabLst>
            </a:pP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3.3.7.	Display-Function</a:t>
            </a:r>
            <a:r>
              <a:rPr sz="1600" spc="30" dirty="0">
                <a:latin typeface="Calibri-Light"/>
                <a:cs typeface="Calibri-Light"/>
                <a:hlinkClick r:id="rId12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–</a:t>
            </a:r>
            <a:r>
              <a:rPr sz="1600" spc="35" dirty="0">
                <a:latin typeface="Calibri-Light"/>
                <a:cs typeface="Calibri-Light"/>
                <a:hlinkClick r:id="rId12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Operating</a:t>
            </a:r>
            <a:r>
              <a:rPr sz="1600" spc="25" dirty="0">
                <a:latin typeface="Calibri-Light"/>
                <a:cs typeface="Calibri-Light"/>
                <a:hlinkClick r:id="rId12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2" action="ppaction://hlinksldjump"/>
              </a:rPr>
              <a:t>time</a:t>
            </a:r>
            <a:r>
              <a:rPr sz="1600" dirty="0">
                <a:latin typeface="Calibri-Light"/>
                <a:cs typeface="Calibri-Light"/>
                <a:hlinkClick r:id="rId12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12" action="ppaction://hlinksldjump"/>
              </a:rPr>
              <a:t>	</a:t>
            </a:r>
            <a:r>
              <a:rPr sz="1600" spc="-185" dirty="0">
                <a:latin typeface="Times New Roman"/>
                <a:cs typeface="Times New Roman"/>
                <a:hlinkClick r:id="rId12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12" action="ppaction://hlinksldjump"/>
              </a:rPr>
              <a:t>16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20"/>
              </a:spcBef>
              <a:tabLst>
                <a:tab pos="710565" algn="l"/>
              </a:tabLst>
            </a:pPr>
            <a:r>
              <a:rPr sz="1600" spc="-5" dirty="0">
                <a:latin typeface="Calibri-Light"/>
                <a:cs typeface="Calibri-Light"/>
                <a:hlinkClick r:id="rId13" action="ppaction://hlinksldjump"/>
              </a:rPr>
              <a:t>3.4.	</a:t>
            </a:r>
            <a:r>
              <a:rPr sz="1600" spc="-10" dirty="0">
                <a:latin typeface="Calibri-Light"/>
                <a:cs typeface="Calibri-Light"/>
                <a:hlinkClick r:id="rId13" action="ppaction://hlinksldjump"/>
              </a:rPr>
              <a:t>CLEANING</a:t>
            </a:r>
            <a:r>
              <a:rPr sz="1600" spc="60" dirty="0">
                <a:latin typeface="Calibri-Light"/>
                <a:cs typeface="Calibri-Light"/>
                <a:hlinkClick r:id="rId13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3" action="ppaction://hlinksldjump"/>
              </a:rPr>
              <a:t>INSTRUCTION</a:t>
            </a:r>
            <a:r>
              <a:rPr sz="1600" spc="95" dirty="0">
                <a:latin typeface="Calibri-Light"/>
                <a:cs typeface="Calibri-Light"/>
                <a:hlinkClick r:id="rId13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13" action="ppaction://hlinksldjump"/>
              </a:rPr>
              <a:t>		</a:t>
            </a:r>
            <a:r>
              <a:rPr sz="1600" spc="-165" dirty="0">
                <a:latin typeface="Times New Roman"/>
                <a:cs typeface="Times New Roman"/>
                <a:hlinkClick r:id="rId13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13" action="ppaction://hlinksldjump"/>
              </a:rPr>
              <a:t>18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latin typeface="Calibri-Light"/>
                <a:cs typeface="Calibri-Light"/>
                <a:hlinkClick r:id="rId14" action="ppaction://hlinksldjump"/>
              </a:rPr>
              <a:t>5.</a:t>
            </a:r>
            <a:r>
              <a:rPr sz="1800" spc="40" dirty="0">
                <a:latin typeface="Calibri-Light"/>
                <a:cs typeface="Calibri-Light"/>
                <a:hlinkClick r:id="rId14" action="ppaction://hlinksldjump"/>
              </a:rPr>
              <a:t> </a:t>
            </a:r>
            <a:r>
              <a:rPr sz="1800" spc="10" dirty="0">
                <a:latin typeface="Calibri-Light"/>
                <a:cs typeface="Calibri-Light"/>
                <a:hlinkClick r:id="rId14" action="ppaction://hlinksldjump"/>
              </a:rPr>
              <a:t>TROUBLESHOOTING</a:t>
            </a:r>
            <a:r>
              <a:rPr lang="fr-FR" sz="1800" spc="10" dirty="0">
                <a:latin typeface="Calibri-Light"/>
                <a:cs typeface="Calibri-Light"/>
                <a:hlinkClick r:id="rId14" action="ppaction://hlinksldjump"/>
              </a:rPr>
              <a:t>				</a:t>
            </a:r>
            <a:r>
              <a:rPr sz="1800" spc="10" dirty="0">
                <a:latin typeface="Calibri-Light"/>
                <a:cs typeface="Calibri-Light"/>
                <a:hlinkClick r:id="rId14" action="ppaction://hlinksldjump"/>
              </a:rPr>
              <a:t>25</a:t>
            </a:r>
            <a:endParaRPr sz="1800" dirty="0">
              <a:latin typeface="Calibri-Light"/>
              <a:cs typeface="Calibri-Light"/>
            </a:endParaRPr>
          </a:p>
          <a:p>
            <a:pPr marL="139065">
              <a:lnSpc>
                <a:spcPct val="100000"/>
              </a:lnSpc>
              <a:spcBef>
                <a:spcPts val="45"/>
              </a:spcBef>
              <a:tabLst>
                <a:tab pos="710565" algn="l"/>
              </a:tabLst>
            </a:pPr>
            <a:r>
              <a:rPr sz="1600" spc="-5" dirty="0">
                <a:latin typeface="Calibri-Light"/>
                <a:cs typeface="Calibri-Light"/>
                <a:hlinkClick r:id="rId15" action="ppaction://hlinksldjump"/>
              </a:rPr>
              <a:t>5.1.	Emergency</a:t>
            </a:r>
            <a:r>
              <a:rPr sz="1600" spc="5" dirty="0">
                <a:latin typeface="Calibri-Light"/>
                <a:cs typeface="Calibri-Light"/>
                <a:hlinkClick r:id="rId15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5" action="ppaction://hlinksldjump"/>
              </a:rPr>
              <a:t>case</a:t>
            </a:r>
            <a:r>
              <a:rPr sz="1600" spc="15" dirty="0">
                <a:latin typeface="Calibri-Light"/>
                <a:cs typeface="Calibri-Light"/>
                <a:hlinkClick r:id="rId15" action="ppaction://hlinksldjump"/>
              </a:rPr>
              <a:t> </a:t>
            </a:r>
            <a:r>
              <a:rPr lang="fr-FR" sz="1600" spc="-5" dirty="0">
                <a:latin typeface="Calibri-Light"/>
                <a:cs typeface="Calibri-Light"/>
                <a:hlinkClick r:id="rId15" action="ppaction://hlinksldjump"/>
              </a:rPr>
              <a:t>–</a:t>
            </a:r>
            <a:r>
              <a:rPr sz="1600" spc="10" dirty="0">
                <a:latin typeface="Calibri-Light"/>
                <a:cs typeface="Calibri-Light"/>
                <a:hlinkClick r:id="rId15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5" action="ppaction://hlinksldjump"/>
              </a:rPr>
              <a:t>resetting</a:t>
            </a:r>
            <a:r>
              <a:rPr lang="fr-FR" sz="1600" spc="-5" dirty="0">
                <a:latin typeface="Times New Roman"/>
                <a:cs typeface="Times New Roman"/>
                <a:hlinkClick r:id="rId15" action="ppaction://hlinksldjump"/>
              </a:rPr>
              <a:t>		</a:t>
            </a:r>
            <a:r>
              <a:rPr sz="1600" spc="-195" dirty="0">
                <a:latin typeface="Times New Roman"/>
                <a:cs typeface="Times New Roman"/>
                <a:hlinkClick r:id="rId15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15" action="ppaction://hlinksldjump"/>
              </a:rPr>
              <a:t>26</a:t>
            </a:r>
            <a:endParaRPr sz="1600" dirty="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45"/>
              </a:spcBef>
              <a:tabLst>
                <a:tab pos="850265" algn="l"/>
              </a:tabLst>
            </a:pPr>
            <a:r>
              <a:rPr sz="1600" spc="-5" dirty="0">
                <a:latin typeface="Calibri-Light"/>
                <a:cs typeface="Calibri-Light"/>
                <a:hlinkClick r:id="rId16" action="ppaction://hlinksldjump"/>
              </a:rPr>
              <a:t>5.1.2.	Emergency</a:t>
            </a:r>
            <a:r>
              <a:rPr sz="1600" spc="25" dirty="0">
                <a:latin typeface="Calibri-Light"/>
                <a:cs typeface="Calibri-Light"/>
                <a:hlinkClick r:id="rId16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6" action="ppaction://hlinksldjump"/>
              </a:rPr>
              <a:t>case</a:t>
            </a:r>
            <a:r>
              <a:rPr sz="1600" spc="30" dirty="0">
                <a:latin typeface="Calibri-Light"/>
                <a:cs typeface="Calibri-Light"/>
                <a:hlinkClick r:id="rId16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6" action="ppaction://hlinksldjump"/>
              </a:rPr>
              <a:t>-</a:t>
            </a:r>
            <a:r>
              <a:rPr sz="1600" spc="30" dirty="0">
                <a:latin typeface="Calibri-Light"/>
                <a:cs typeface="Calibri-Light"/>
                <a:hlinkClick r:id="rId16" action="ppaction://hlinksldjump"/>
              </a:rPr>
              <a:t> </a:t>
            </a:r>
            <a:r>
              <a:rPr sz="1600" spc="-5" dirty="0">
                <a:latin typeface="Calibri-Light"/>
                <a:cs typeface="Calibri-Light"/>
                <a:hlinkClick r:id="rId16" action="ppaction://hlinksldjump"/>
              </a:rPr>
              <a:t>resetting</a:t>
            </a:r>
            <a:r>
              <a:rPr sz="1600" spc="-125" dirty="0">
                <a:latin typeface="Calibri-Light"/>
                <a:cs typeface="Calibri-Light"/>
                <a:hlinkClick r:id="rId16" action="ppaction://hlinksldjump"/>
              </a:rPr>
              <a:t> </a:t>
            </a:r>
            <a:r>
              <a:rPr lang="fr-FR" sz="1600" spc="-10" dirty="0">
                <a:latin typeface="Times New Roman"/>
                <a:cs typeface="Times New Roman"/>
                <a:hlinkClick r:id="rId16" action="ppaction://hlinksldjump"/>
              </a:rPr>
              <a:t>		</a:t>
            </a:r>
            <a:r>
              <a:rPr sz="1600" spc="-180" dirty="0">
                <a:latin typeface="Times New Roman"/>
                <a:cs typeface="Times New Roman"/>
                <a:hlinkClick r:id="rId16" action="ppaction://hlinksldjump"/>
              </a:rPr>
              <a:t> </a:t>
            </a:r>
            <a:r>
              <a:rPr sz="1600" dirty="0">
                <a:latin typeface="Times New Roman"/>
                <a:cs typeface="Times New Roman"/>
                <a:hlinkClick r:id="rId16" action="ppaction://hlinksldjump"/>
              </a:rPr>
              <a:t>27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Calibri-Light"/>
                <a:cs typeface="Calibri-Light"/>
                <a:hlinkClick r:id="rId17" action="ppaction://hlinksldjump"/>
              </a:rPr>
              <a:t>6.</a:t>
            </a:r>
            <a:r>
              <a:rPr sz="1800" spc="300" dirty="0">
                <a:latin typeface="Calibri-Light"/>
                <a:cs typeface="Calibri-Light"/>
                <a:hlinkClick r:id="rId17" action="ppaction://hlinksldjump"/>
              </a:rPr>
              <a:t> </a:t>
            </a:r>
            <a:r>
              <a:rPr sz="1800" spc="10" dirty="0">
                <a:latin typeface="Calibri-Light"/>
                <a:cs typeface="Calibri-Light"/>
                <a:hlinkClick r:id="rId17" action="ppaction://hlinksldjump"/>
              </a:rPr>
              <a:t>CERTIFICATES</a:t>
            </a:r>
            <a:r>
              <a:rPr lang="fr-FR" sz="1800" spc="10" dirty="0">
                <a:latin typeface="Calibri-Light"/>
                <a:cs typeface="Calibri-Light"/>
                <a:hlinkClick r:id="rId17" action="ppaction://hlinksldjump"/>
              </a:rPr>
              <a:t>					</a:t>
            </a:r>
            <a:r>
              <a:rPr sz="1800" spc="10" dirty="0">
                <a:latin typeface="Calibri-Light"/>
                <a:cs typeface="Calibri-Light"/>
                <a:hlinkClick r:id="rId17" action="ppaction://hlinksldjump"/>
              </a:rPr>
              <a:t>28</a:t>
            </a:r>
            <a:endParaRPr sz="1800" dirty="0">
              <a:latin typeface="Calibri-Light"/>
              <a:cs typeface="Calibri-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alibri-Light"/>
                <a:cs typeface="Calibri-Light"/>
                <a:hlinkClick r:id="rId18" action="ppaction://hlinksldjump"/>
              </a:rPr>
              <a:t>7.</a:t>
            </a:r>
            <a:r>
              <a:rPr sz="1800" spc="45" dirty="0">
                <a:latin typeface="Calibri-Light"/>
                <a:cs typeface="Calibri-Light"/>
                <a:hlinkClick r:id="rId18" action="ppaction://hlinksldjump"/>
              </a:rPr>
              <a:t> </a:t>
            </a:r>
            <a:r>
              <a:rPr sz="1800" dirty="0">
                <a:latin typeface="Calibri-Light"/>
                <a:cs typeface="Calibri-Light"/>
                <a:hlinkClick r:id="rId18" action="ppaction://hlinksldjump"/>
              </a:rPr>
              <a:t>IMPORTANT</a:t>
            </a:r>
            <a:r>
              <a:rPr sz="1800" spc="50" dirty="0">
                <a:latin typeface="Calibri-Light"/>
                <a:cs typeface="Calibri-Light"/>
                <a:hlinkClick r:id="rId18" action="ppaction://hlinksldjump"/>
              </a:rPr>
              <a:t> </a:t>
            </a:r>
            <a:r>
              <a:rPr sz="1800" spc="-5" dirty="0">
                <a:latin typeface="Calibri-Light"/>
                <a:cs typeface="Calibri-Light"/>
                <a:hlinkClick r:id="rId18" action="ppaction://hlinksldjump"/>
              </a:rPr>
              <a:t>SPARE</a:t>
            </a:r>
            <a:r>
              <a:rPr sz="1800" spc="45" dirty="0">
                <a:latin typeface="Calibri-Light"/>
                <a:cs typeface="Calibri-Light"/>
                <a:hlinkClick r:id="rId18" action="ppaction://hlinksldjump"/>
              </a:rPr>
              <a:t> </a:t>
            </a:r>
            <a:r>
              <a:rPr sz="1800" spc="-5" dirty="0">
                <a:latin typeface="Calibri-Light"/>
                <a:cs typeface="Calibri-Light"/>
                <a:hlinkClick r:id="rId18" action="ppaction://hlinksldjump"/>
              </a:rPr>
              <a:t>PARTS</a:t>
            </a:r>
            <a:r>
              <a:rPr sz="1800" spc="-50" dirty="0">
                <a:latin typeface="Calibri-Light"/>
                <a:cs typeface="Calibri-Light"/>
                <a:hlinkClick r:id="rId18" action="ppaction://hlinksldjump"/>
              </a:rPr>
              <a:t> </a:t>
            </a:r>
            <a:r>
              <a:rPr lang="fr-FR" sz="1800" spc="10" dirty="0">
                <a:latin typeface="Calibri-Light"/>
                <a:cs typeface="Calibri-Light"/>
                <a:hlinkClick r:id="rId18" action="ppaction://hlinksldjump"/>
              </a:rPr>
              <a:t>				</a:t>
            </a:r>
            <a:r>
              <a:rPr sz="1800" spc="10" dirty="0">
                <a:latin typeface="Calibri-Light"/>
                <a:cs typeface="Calibri-Light"/>
                <a:hlinkClick r:id="rId18" action="ppaction://hlinksldjump"/>
              </a:rPr>
              <a:t>37</a:t>
            </a:r>
            <a:endParaRPr sz="1800" dirty="0">
              <a:latin typeface="Calibri-Light"/>
              <a:cs typeface="Calibri-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18311" y="916939"/>
          <a:ext cx="5593080" cy="900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2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069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7.</a:t>
                      </a:r>
                      <a:r>
                        <a:rPr sz="1200" spc="3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Pull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out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Cross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Holder.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69290" marR="120014" indent="-228600" algn="just">
                        <a:lnSpc>
                          <a:spcPct val="101699"/>
                        </a:lnSpc>
                        <a:buAutoNum type="arabicPeriod" startAt="8"/>
                        <a:tabLst>
                          <a:tab pos="669925" algn="l"/>
                        </a:tabLst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Separate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 knife guide from the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cross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holder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by pulling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out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cross holder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screw.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  <a:p>
                      <a:pPr marL="530860" marR="120650" algn="just">
                        <a:lnSpc>
                          <a:spcPct val="101699"/>
                        </a:lnSpc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(3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individual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parts: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cross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holder,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knife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guide,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screw)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30860" marR="119380" algn="just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-Light"/>
                          <a:cs typeface="Calibri-Light"/>
                        </a:rPr>
                        <a:t>Caution: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When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reinstalling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knife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make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sure that it rests in the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correct position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and that the screw is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properly tightened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by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hand.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58165" marR="119380" indent="34925" algn="just">
                        <a:lnSpc>
                          <a:spcPct val="101699"/>
                        </a:lnSpc>
                        <a:tabLst>
                          <a:tab pos="1430020" algn="l"/>
                        </a:tabLst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In</a:t>
                      </a:r>
                      <a:r>
                        <a:rPr sz="1200" spc="5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case 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of</a:t>
                      </a:r>
                      <a:r>
                        <a:rPr sz="1200" spc="5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disregard,</a:t>
                      </a:r>
                      <a:r>
                        <a:rPr sz="1200" spc="5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either</a:t>
                      </a:r>
                      <a:r>
                        <a:rPr sz="1200" spc="5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blade</a:t>
                      </a:r>
                      <a:r>
                        <a:rPr sz="1200" spc="27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system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or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 upper 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pressing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units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of	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17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machine</a:t>
                      </a:r>
                      <a:r>
                        <a:rPr sz="1200" spc="17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might</a:t>
                      </a:r>
                      <a:r>
                        <a:rPr sz="1200" spc="17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get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damaged.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9290" marR="121285" indent="-228600" algn="just">
                        <a:lnSpc>
                          <a:spcPct val="101699"/>
                        </a:lnSpc>
                        <a:buAutoNum type="arabicPeriod" startAt="9"/>
                        <a:tabLst>
                          <a:tab pos="669925" algn="l"/>
                        </a:tabLst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the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upper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pressing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elements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(right and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left)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311" y="5076951"/>
            <a:ext cx="1715135" cy="1333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4614" y="6782561"/>
            <a:ext cx="1668145" cy="12179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4614" y="916939"/>
            <a:ext cx="1762760" cy="156260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433954" y="1586483"/>
            <a:ext cx="353695" cy="175260"/>
          </a:xfrm>
          <a:custGeom>
            <a:avLst/>
            <a:gdLst/>
            <a:ahLst/>
            <a:cxnLst/>
            <a:rect l="l" t="t" r="r" b="b"/>
            <a:pathLst>
              <a:path w="353694" h="175260">
                <a:moveTo>
                  <a:pt x="82042" y="69976"/>
                </a:moveTo>
                <a:lnTo>
                  <a:pt x="0" y="168021"/>
                </a:lnTo>
                <a:lnTo>
                  <a:pt x="127634" y="174751"/>
                </a:lnTo>
                <a:lnTo>
                  <a:pt x="115753" y="147447"/>
                </a:lnTo>
                <a:lnTo>
                  <a:pt x="94995" y="147447"/>
                </a:lnTo>
                <a:lnTo>
                  <a:pt x="79756" y="112522"/>
                </a:lnTo>
                <a:lnTo>
                  <a:pt x="97245" y="104914"/>
                </a:lnTo>
                <a:lnTo>
                  <a:pt x="82042" y="69976"/>
                </a:lnTo>
                <a:close/>
              </a:path>
              <a:path w="353694" h="175260">
                <a:moveTo>
                  <a:pt x="97245" y="104914"/>
                </a:moveTo>
                <a:lnTo>
                  <a:pt x="79756" y="112522"/>
                </a:lnTo>
                <a:lnTo>
                  <a:pt x="94995" y="147447"/>
                </a:lnTo>
                <a:lnTo>
                  <a:pt x="112449" y="139855"/>
                </a:lnTo>
                <a:lnTo>
                  <a:pt x="97245" y="104914"/>
                </a:lnTo>
                <a:close/>
              </a:path>
              <a:path w="353694" h="175260">
                <a:moveTo>
                  <a:pt x="112449" y="139855"/>
                </a:moveTo>
                <a:lnTo>
                  <a:pt x="94995" y="147447"/>
                </a:lnTo>
                <a:lnTo>
                  <a:pt x="115753" y="147447"/>
                </a:lnTo>
                <a:lnTo>
                  <a:pt x="112449" y="139855"/>
                </a:lnTo>
                <a:close/>
              </a:path>
              <a:path w="353694" h="175260">
                <a:moveTo>
                  <a:pt x="338455" y="0"/>
                </a:moveTo>
                <a:lnTo>
                  <a:pt x="97245" y="104914"/>
                </a:lnTo>
                <a:lnTo>
                  <a:pt x="112449" y="139855"/>
                </a:lnTo>
                <a:lnTo>
                  <a:pt x="353694" y="34925"/>
                </a:lnTo>
                <a:lnTo>
                  <a:pt x="33845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27480" y="8244331"/>
            <a:ext cx="1695450" cy="1678939"/>
            <a:chOff x="1427480" y="8244331"/>
            <a:chExt cx="1695450" cy="167893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7480" y="8244331"/>
              <a:ext cx="1695450" cy="1678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0720" y="9192386"/>
              <a:ext cx="179069" cy="1517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2505" y="9183496"/>
              <a:ext cx="179069" cy="15176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6844" y="3260470"/>
            <a:ext cx="1715135" cy="155003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63955" y="629919"/>
          <a:ext cx="5647054" cy="774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1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5005" marR="120014" indent="-228600">
                        <a:lnSpc>
                          <a:spcPct val="101800"/>
                        </a:lnSpc>
                      </a:pPr>
                      <a:r>
                        <a:rPr sz="1000" spc="-5" dirty="0">
                          <a:latin typeface="Calibri-Light"/>
                          <a:cs typeface="Calibri-Light"/>
                        </a:rPr>
                        <a:t>10.</a:t>
                      </a:r>
                      <a:r>
                        <a:rPr sz="1000" spc="8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Unclamp</a:t>
                      </a:r>
                      <a:r>
                        <a:rPr sz="1200" spc="-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fixation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lever</a:t>
                      </a:r>
                      <a:r>
                        <a:rPr sz="12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of</a:t>
                      </a:r>
                      <a:r>
                        <a:rPr sz="1200" spc="-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feeder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and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supply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tunnel.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5005" marR="119380" indent="-228600" algn="just">
                        <a:lnSpc>
                          <a:spcPct val="101800"/>
                        </a:lnSpc>
                      </a:pPr>
                      <a:r>
                        <a:rPr sz="1000" spc="-5" dirty="0">
                          <a:latin typeface="Calibri-Light"/>
                          <a:cs typeface="Calibri-Light"/>
                        </a:rPr>
                        <a:t>11.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the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knife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by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pressing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the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fastening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tab up and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then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lift it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out of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the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anchorage.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5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000" spc="-5" dirty="0">
                          <a:latin typeface="Calibri-Light"/>
                          <a:cs typeface="Calibri-Light"/>
                        </a:rPr>
                        <a:t>12.</a:t>
                      </a:r>
                      <a:r>
                        <a:rPr sz="1000" spc="9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front plate/ Double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Cover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2544" y="629919"/>
            <a:ext cx="1780539" cy="1447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0955" y="2245994"/>
            <a:ext cx="1840229" cy="13061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1125" y="3867784"/>
            <a:ext cx="1541780" cy="21088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4619" y="6732904"/>
            <a:ext cx="1560830" cy="164020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3320" y="1038351"/>
          <a:ext cx="6049645" cy="5861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8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07390" marR="119380" indent="-22860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-Light"/>
                          <a:cs typeface="Calibri-Light"/>
                        </a:rPr>
                        <a:t>13.</a:t>
                      </a:r>
                      <a:r>
                        <a:rPr sz="1000" spc="9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drip</a:t>
                      </a:r>
                      <a:r>
                        <a:rPr sz="1200" spc="-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cup</a:t>
                      </a:r>
                      <a:r>
                        <a:rPr sz="12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and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sieve</a:t>
                      </a:r>
                      <a:r>
                        <a:rPr sz="1200" spc="-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from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cup.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792730" marR="138430" indent="-2666365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alibri-Light"/>
                          <a:cs typeface="Calibri-Light"/>
                        </a:rPr>
                        <a:t>Place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all</a:t>
                      </a:r>
                      <a:r>
                        <a:rPr sz="10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mentioned</a:t>
                      </a:r>
                      <a:r>
                        <a:rPr sz="1000" spc="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parts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(with</a:t>
                      </a:r>
                      <a:r>
                        <a:rPr sz="1000" spc="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0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exception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of</a:t>
                      </a:r>
                      <a:r>
                        <a:rPr sz="1000" spc="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0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acrylic</a:t>
                      </a:r>
                      <a:r>
                        <a:rPr sz="10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front cover)</a:t>
                      </a:r>
                      <a:r>
                        <a:rPr sz="10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in</a:t>
                      </a:r>
                      <a:r>
                        <a:rPr sz="10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a</a:t>
                      </a:r>
                      <a:r>
                        <a:rPr sz="1000" spc="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dishwasher</a:t>
                      </a:r>
                      <a:r>
                        <a:rPr sz="10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or</a:t>
                      </a:r>
                      <a:r>
                        <a:rPr sz="10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clean</a:t>
                      </a:r>
                      <a:r>
                        <a:rPr sz="10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them</a:t>
                      </a:r>
                      <a:r>
                        <a:rPr sz="10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thoroughly 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by hand!</a:t>
                      </a:r>
                      <a:endParaRPr sz="10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26135" marR="124460" indent="-228600" algn="just">
                        <a:lnSpc>
                          <a:spcPct val="101800"/>
                        </a:lnSpc>
                        <a:spcBef>
                          <a:spcPts val="685"/>
                        </a:spcBef>
                      </a:pPr>
                      <a:r>
                        <a:rPr sz="1000" spc="-5" dirty="0">
                          <a:latin typeface="Calibri-Light"/>
                          <a:cs typeface="Calibri-Light"/>
                        </a:rPr>
                        <a:t>11.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Clean the housing. The machine must not be 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cleaned by </a:t>
                      </a:r>
                      <a:r>
                        <a:rPr sz="1000" spc="-10" dirty="0">
                          <a:latin typeface="Calibri-Light"/>
                          <a:cs typeface="Calibri-Light"/>
                        </a:rPr>
                        <a:t>means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of a water jet but with a 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wet cloth and </a:t>
                      </a:r>
                      <a:r>
                        <a:rPr sz="1000" spc="-10" dirty="0">
                          <a:latin typeface="Calibri-Light"/>
                          <a:cs typeface="Calibri-Light"/>
                        </a:rPr>
                        <a:t>clear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water only. Wipe clean 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with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a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cleaning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cloth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and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dry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with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a 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spc="-5" dirty="0">
                          <a:latin typeface="Calibri-Light"/>
                          <a:cs typeface="Calibri-Light"/>
                        </a:rPr>
                        <a:t>disposable</a:t>
                      </a:r>
                      <a:r>
                        <a:rPr sz="10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000" dirty="0">
                          <a:latin typeface="Calibri-Light"/>
                          <a:cs typeface="Calibri-Light"/>
                        </a:rPr>
                        <a:t>tissue</a:t>
                      </a:r>
                      <a:endParaRPr sz="10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13914" y="7349108"/>
            <a:ext cx="3426460" cy="487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-Light"/>
                <a:cs typeface="Calibri-Light"/>
              </a:rPr>
              <a:t>Re-Mount </a:t>
            </a:r>
            <a:r>
              <a:rPr sz="1000" dirty="0">
                <a:latin typeface="Calibri-Light"/>
                <a:cs typeface="Calibri-Light"/>
              </a:rPr>
              <a:t>all </a:t>
            </a:r>
            <a:r>
              <a:rPr sz="1000" spc="-5" dirty="0">
                <a:latin typeface="Calibri-Light"/>
                <a:cs typeface="Calibri-Light"/>
              </a:rPr>
              <a:t>parts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after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cleaning</a:t>
            </a:r>
            <a:r>
              <a:rPr sz="1000" spc="1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in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the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opposite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order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of</a:t>
            </a:r>
            <a:r>
              <a:rPr sz="1000" spc="3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removal.</a:t>
            </a:r>
            <a:endParaRPr sz="1000">
              <a:latin typeface="Calibri-Light"/>
              <a:cs typeface="Calibri-Light"/>
            </a:endParaRPr>
          </a:p>
          <a:p>
            <a:pPr marL="158750" marR="152400" indent="-1270" algn="ctr">
              <a:lnSpc>
                <a:spcPts val="1220"/>
              </a:lnSpc>
              <a:spcBef>
                <a:spcPts val="35"/>
              </a:spcBef>
            </a:pPr>
            <a:r>
              <a:rPr sz="1000" spc="-5" dirty="0">
                <a:latin typeface="Calibri-Light"/>
                <a:cs typeface="Calibri-Light"/>
              </a:rPr>
              <a:t>Ensure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that </a:t>
            </a:r>
            <a:r>
              <a:rPr sz="1000" dirty="0">
                <a:latin typeface="Calibri-Light"/>
                <a:cs typeface="Calibri-Light"/>
              </a:rPr>
              <a:t>all</a:t>
            </a:r>
            <a:r>
              <a:rPr sz="1000" spc="-5" dirty="0">
                <a:latin typeface="Calibri-Light"/>
                <a:cs typeface="Calibri-Light"/>
              </a:rPr>
              <a:t> parts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are</a:t>
            </a:r>
            <a:r>
              <a:rPr sz="1000" spc="1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correctly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mounted </a:t>
            </a:r>
            <a:r>
              <a:rPr sz="1000" dirty="0">
                <a:latin typeface="Calibri-Light"/>
                <a:cs typeface="Calibri-Light"/>
              </a:rPr>
              <a:t>and </a:t>
            </a:r>
            <a:r>
              <a:rPr sz="1000" spc="-5" dirty="0">
                <a:latin typeface="Calibri-Light"/>
                <a:cs typeface="Calibri-Light"/>
              </a:rPr>
              <a:t>tightened! </a:t>
            </a:r>
            <a:r>
              <a:rPr sz="1000" dirty="0">
                <a:latin typeface="Calibri-Light"/>
                <a:cs typeface="Calibri-Light"/>
              </a:rPr>
              <a:t> We </a:t>
            </a:r>
            <a:r>
              <a:rPr sz="1000" spc="-5" dirty="0">
                <a:latin typeface="Calibri-Light"/>
                <a:cs typeface="Calibri-Light"/>
              </a:rPr>
              <a:t>recommend</a:t>
            </a:r>
            <a:r>
              <a:rPr sz="1000" spc="1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cleaning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the</a:t>
            </a:r>
            <a:r>
              <a:rPr sz="1000" spc="1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machine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twice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within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24</a:t>
            </a:r>
            <a:r>
              <a:rPr sz="1000" spc="2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hours.</a:t>
            </a:r>
            <a:endParaRPr sz="100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" y="8269985"/>
            <a:ext cx="6057900" cy="953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PLEASE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NOTE:</a:t>
            </a:r>
            <a:endParaRPr sz="10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Calibri-Light"/>
              <a:cs typeface="Calibri-Light"/>
            </a:endParaRPr>
          </a:p>
          <a:p>
            <a:pPr marL="111760" marR="5080" indent="-111760">
              <a:lnSpc>
                <a:spcPct val="102000"/>
              </a:lnSpc>
              <a:spcBef>
                <a:spcPts val="5"/>
              </a:spcBef>
              <a:buChar char="•"/>
              <a:tabLst>
                <a:tab pos="111760" algn="l"/>
              </a:tabLst>
            </a:pPr>
            <a:r>
              <a:rPr sz="1000" dirty="0">
                <a:latin typeface="Calibri-Light"/>
                <a:cs typeface="Calibri-Light"/>
              </a:rPr>
              <a:t>DO</a:t>
            </a:r>
            <a:r>
              <a:rPr sz="1000" spc="5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NOT</a:t>
            </a:r>
            <a:r>
              <a:rPr sz="1000" spc="6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clean</a:t>
            </a:r>
            <a:r>
              <a:rPr sz="1000" spc="6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the</a:t>
            </a:r>
            <a:r>
              <a:rPr sz="1000" spc="5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acrylic</a:t>
            </a:r>
            <a:r>
              <a:rPr sz="1000" spc="5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front</a:t>
            </a:r>
            <a:r>
              <a:rPr sz="1000" spc="6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cover</a:t>
            </a:r>
            <a:r>
              <a:rPr sz="1000" spc="5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in</a:t>
            </a:r>
            <a:r>
              <a:rPr sz="1000" spc="6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the</a:t>
            </a:r>
            <a:r>
              <a:rPr sz="1000" spc="6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dishwasher.</a:t>
            </a:r>
            <a:r>
              <a:rPr sz="1000" spc="5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Cleaning</a:t>
            </a:r>
            <a:r>
              <a:rPr sz="1000" spc="5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the</a:t>
            </a:r>
            <a:r>
              <a:rPr sz="1000" spc="50" dirty="0">
                <a:latin typeface="Calibri-Light"/>
                <a:cs typeface="Calibri-Light"/>
              </a:rPr>
              <a:t> </a:t>
            </a:r>
            <a:r>
              <a:rPr sz="1000" dirty="0">
                <a:latin typeface="Calibri-Light"/>
                <a:cs typeface="Calibri-Light"/>
              </a:rPr>
              <a:t>front</a:t>
            </a:r>
            <a:r>
              <a:rPr sz="1000" spc="55" dirty="0">
                <a:latin typeface="Calibri-Light"/>
                <a:cs typeface="Calibri-Light"/>
              </a:rPr>
              <a:t> </a:t>
            </a:r>
            <a:r>
              <a:rPr sz="1000" spc="-10" dirty="0">
                <a:latin typeface="Calibri-Light"/>
                <a:cs typeface="Calibri-Light"/>
              </a:rPr>
              <a:t>cover</a:t>
            </a:r>
            <a:r>
              <a:rPr sz="1000" spc="7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is</a:t>
            </a:r>
            <a:r>
              <a:rPr sz="1000" spc="6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to</a:t>
            </a:r>
            <a:r>
              <a:rPr sz="1000" spc="65" dirty="0">
                <a:latin typeface="Calibri-Light"/>
                <a:cs typeface="Calibri-Light"/>
              </a:rPr>
              <a:t> </a:t>
            </a:r>
            <a:r>
              <a:rPr sz="1000" dirty="0">
                <a:latin typeface="Calibri-Light"/>
                <a:cs typeface="Calibri-Light"/>
              </a:rPr>
              <a:t>be</a:t>
            </a:r>
            <a:r>
              <a:rPr sz="1000" spc="5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done</a:t>
            </a:r>
            <a:r>
              <a:rPr sz="1000" spc="6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by</a:t>
            </a:r>
            <a:r>
              <a:rPr sz="1000" spc="6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hand</a:t>
            </a:r>
            <a:r>
              <a:rPr sz="1000" spc="6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with</a:t>
            </a:r>
            <a:r>
              <a:rPr sz="1000" spc="120" dirty="0">
                <a:latin typeface="Calibri-Light"/>
                <a:cs typeface="Calibri-Light"/>
              </a:rPr>
              <a:t> </a:t>
            </a:r>
            <a:r>
              <a:rPr sz="1000" dirty="0">
                <a:latin typeface="Calibri-Light"/>
                <a:cs typeface="Calibri-Light"/>
              </a:rPr>
              <a:t>warm </a:t>
            </a:r>
            <a:r>
              <a:rPr sz="1000" spc="-21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water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and</a:t>
            </a:r>
            <a:r>
              <a:rPr sz="1000" spc="1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disposable drying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tissues.</a:t>
            </a:r>
            <a:endParaRPr sz="10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-Light"/>
              <a:buChar char="•"/>
            </a:pPr>
            <a:endParaRPr sz="850">
              <a:latin typeface="Calibri-Light"/>
              <a:cs typeface="Calibri-Light"/>
            </a:endParaRPr>
          </a:p>
          <a:p>
            <a:pPr marL="105410" indent="-93345">
              <a:lnSpc>
                <a:spcPct val="100000"/>
              </a:lnSpc>
              <a:buChar char="•"/>
              <a:tabLst>
                <a:tab pos="106045" algn="l"/>
              </a:tabLst>
            </a:pPr>
            <a:r>
              <a:rPr sz="1000" dirty="0">
                <a:latin typeface="Calibri-Light"/>
                <a:cs typeface="Calibri-Light"/>
              </a:rPr>
              <a:t>DO </a:t>
            </a:r>
            <a:r>
              <a:rPr sz="1000" spc="-5" dirty="0">
                <a:latin typeface="Calibri-Light"/>
                <a:cs typeface="Calibri-Light"/>
              </a:rPr>
              <a:t>NOT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use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dirty="0">
                <a:latin typeface="Calibri-Light"/>
                <a:cs typeface="Calibri-Light"/>
              </a:rPr>
              <a:t>any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abrasive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materials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or</a:t>
            </a:r>
            <a:r>
              <a:rPr sz="1000" spc="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decalcifying</a:t>
            </a:r>
            <a:r>
              <a:rPr sz="1000" spc="2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agents.</a:t>
            </a:r>
            <a:endParaRPr sz="1000">
              <a:latin typeface="Calibri-Light"/>
              <a:cs typeface="Calibri-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869" y="5184266"/>
            <a:ext cx="1417319" cy="17157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119" y="1038351"/>
            <a:ext cx="1979168" cy="14839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794" y="2851530"/>
            <a:ext cx="1979168" cy="14839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609091"/>
            <a:ext cx="2502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-Light"/>
                <a:cs typeface="Calibri-Light"/>
              </a:rPr>
              <a:t>Cleaning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Self-Service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Tap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(SB-Tap)</a:t>
            </a:r>
            <a:endParaRPr sz="1200">
              <a:latin typeface="Calibri-Light"/>
              <a:cs typeface="Calibri-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7564" y="1295526"/>
          <a:ext cx="5974079" cy="6280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8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1.</a:t>
                      </a:r>
                      <a:r>
                        <a:rPr sz="1100" spc="48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Please</a:t>
                      </a:r>
                      <a:r>
                        <a:rPr sz="11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1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SB-tap</a:t>
                      </a:r>
                      <a:r>
                        <a:rPr sz="11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housing</a:t>
                      </a:r>
                      <a:r>
                        <a:rPr sz="11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by</a:t>
                      </a:r>
                      <a:r>
                        <a:rPr sz="11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pulling</a:t>
                      </a:r>
                      <a:r>
                        <a:rPr sz="11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it</a:t>
                      </a:r>
                      <a:r>
                        <a:rPr sz="11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up.</a:t>
                      </a:r>
                      <a:endParaRPr sz="11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2.</a:t>
                      </a:r>
                      <a:r>
                        <a:rPr sz="1100" spc="4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Pull</a:t>
                      </a:r>
                      <a:r>
                        <a:rPr sz="11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the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tap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completely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out.</a:t>
                      </a:r>
                      <a:endParaRPr sz="11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79425" marR="120014" indent="-22860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3.</a:t>
                      </a:r>
                      <a:r>
                        <a:rPr sz="1100" spc="2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Turn</a:t>
                      </a:r>
                      <a:r>
                        <a:rPr sz="1100" spc="1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100" spc="1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tapping</a:t>
                      </a:r>
                      <a:r>
                        <a:rPr sz="1100" spc="1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10" dirty="0">
                          <a:latin typeface="Calibri-Light"/>
                          <a:cs typeface="Calibri-Light"/>
                        </a:rPr>
                        <a:t>lever</a:t>
                      </a:r>
                      <a:r>
                        <a:rPr sz="1100" spc="1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to</a:t>
                      </a:r>
                      <a:r>
                        <a:rPr sz="1100" spc="114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100" spc="1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left</a:t>
                      </a:r>
                      <a:r>
                        <a:rPr sz="1100" spc="10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and</a:t>
                      </a:r>
                      <a:r>
                        <a:rPr sz="1100" spc="1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pull</a:t>
                      </a:r>
                      <a:r>
                        <a:rPr sz="1100" spc="114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it </a:t>
                      </a:r>
                      <a:r>
                        <a:rPr sz="1100" spc="-2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out</a:t>
                      </a:r>
                      <a:r>
                        <a:rPr sz="11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upwards.</a:t>
                      </a:r>
                      <a:endParaRPr sz="11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64663" y="9591243"/>
            <a:ext cx="2123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-Light"/>
                <a:cs typeface="Calibri-Light"/>
              </a:rPr>
              <a:t>Dishwasher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cleaning</a:t>
            </a:r>
            <a:r>
              <a:rPr sz="1000" spc="1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of</a:t>
            </a:r>
            <a:r>
              <a:rPr sz="1000" dirty="0">
                <a:latin typeface="Calibri-Light"/>
                <a:cs typeface="Calibri-Light"/>
              </a:rPr>
              <a:t> all </a:t>
            </a:r>
            <a:r>
              <a:rPr sz="1000" spc="-5" dirty="0">
                <a:latin typeface="Calibri-Light"/>
                <a:cs typeface="Calibri-Light"/>
              </a:rPr>
              <a:t>parts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possible!</a:t>
            </a:r>
            <a:endParaRPr sz="1000">
              <a:latin typeface="Calibri-Light"/>
              <a:cs typeface="Calibri-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1735" y="2313431"/>
            <a:ext cx="85725" cy="447675"/>
          </a:xfrm>
          <a:custGeom>
            <a:avLst/>
            <a:gdLst/>
            <a:ahLst/>
            <a:cxnLst/>
            <a:rect l="l" t="t" r="r" b="b"/>
            <a:pathLst>
              <a:path w="85725" h="447675">
                <a:moveTo>
                  <a:pt x="57150" y="71374"/>
                </a:moveTo>
                <a:lnTo>
                  <a:pt x="28575" y="71374"/>
                </a:lnTo>
                <a:lnTo>
                  <a:pt x="28575" y="447675"/>
                </a:lnTo>
                <a:lnTo>
                  <a:pt x="57150" y="447675"/>
                </a:lnTo>
                <a:lnTo>
                  <a:pt x="57150" y="71374"/>
                </a:lnTo>
                <a:close/>
              </a:path>
              <a:path w="85725" h="447675">
                <a:moveTo>
                  <a:pt x="42799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38" y="71374"/>
                </a:lnTo>
                <a:lnTo>
                  <a:pt x="42799" y="0"/>
                </a:lnTo>
                <a:close/>
              </a:path>
              <a:path w="85725" h="447675">
                <a:moveTo>
                  <a:pt x="78538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38" y="7137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694" y="3896359"/>
            <a:ext cx="1524635" cy="161912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202814" y="4571999"/>
            <a:ext cx="478790" cy="119380"/>
          </a:xfrm>
          <a:custGeom>
            <a:avLst/>
            <a:gdLst/>
            <a:ahLst/>
            <a:cxnLst/>
            <a:rect l="l" t="t" r="r" b="b"/>
            <a:pathLst>
              <a:path w="478789" h="119379">
                <a:moveTo>
                  <a:pt x="106680" y="5715"/>
                </a:moveTo>
                <a:lnTo>
                  <a:pt x="0" y="76073"/>
                </a:lnTo>
                <a:lnTo>
                  <a:pt x="120268" y="119253"/>
                </a:lnTo>
                <a:lnTo>
                  <a:pt x="116012" y="83693"/>
                </a:lnTo>
                <a:lnTo>
                  <a:pt x="96901" y="83693"/>
                </a:lnTo>
                <a:lnTo>
                  <a:pt x="92329" y="45847"/>
                </a:lnTo>
                <a:lnTo>
                  <a:pt x="111211" y="43578"/>
                </a:lnTo>
                <a:lnTo>
                  <a:pt x="106680" y="5715"/>
                </a:lnTo>
                <a:close/>
              </a:path>
              <a:path w="478789" h="119379">
                <a:moveTo>
                  <a:pt x="111211" y="43578"/>
                </a:moveTo>
                <a:lnTo>
                  <a:pt x="92329" y="45847"/>
                </a:lnTo>
                <a:lnTo>
                  <a:pt x="96901" y="83693"/>
                </a:lnTo>
                <a:lnTo>
                  <a:pt x="115742" y="81429"/>
                </a:lnTo>
                <a:lnTo>
                  <a:pt x="111211" y="43578"/>
                </a:lnTo>
                <a:close/>
              </a:path>
              <a:path w="478789" h="119379">
                <a:moveTo>
                  <a:pt x="115742" y="81429"/>
                </a:moveTo>
                <a:lnTo>
                  <a:pt x="96901" y="83693"/>
                </a:lnTo>
                <a:lnTo>
                  <a:pt x="116012" y="83693"/>
                </a:lnTo>
                <a:lnTo>
                  <a:pt x="115742" y="81429"/>
                </a:lnTo>
                <a:close/>
              </a:path>
              <a:path w="478789" h="119379">
                <a:moveTo>
                  <a:pt x="473964" y="0"/>
                </a:moveTo>
                <a:lnTo>
                  <a:pt x="111211" y="43578"/>
                </a:lnTo>
                <a:lnTo>
                  <a:pt x="115742" y="81429"/>
                </a:lnTo>
                <a:lnTo>
                  <a:pt x="478536" y="37846"/>
                </a:lnTo>
                <a:lnTo>
                  <a:pt x="4739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564" y="6219824"/>
            <a:ext cx="1206347" cy="13474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4567" y="6213220"/>
            <a:ext cx="885710" cy="13639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0750" y="7987880"/>
            <a:ext cx="3162300" cy="15811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pic>
        <p:nvPicPr>
          <p:cNvPr id="13" name="Image 12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6FC9B317-CD7F-A84F-8413-85939D7EA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94" y="1256530"/>
            <a:ext cx="1366073" cy="21279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609091"/>
            <a:ext cx="433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-Light"/>
                <a:cs typeface="Calibri-Light"/>
              </a:rPr>
              <a:t>Cleaning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Self-Service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Tap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(SB-Tap)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new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version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from </a:t>
            </a:r>
            <a:r>
              <a:rPr sz="1200" spc="-5" dirty="0">
                <a:latin typeface="Calibri-Light"/>
                <a:cs typeface="Calibri-Light"/>
              </a:rPr>
              <a:t>06.11.2019</a:t>
            </a:r>
            <a:endParaRPr sz="1200">
              <a:latin typeface="Calibri-Light"/>
              <a:cs typeface="Calibri-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0415" y="1126235"/>
          <a:ext cx="6031865" cy="598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1.</a:t>
                      </a:r>
                      <a:r>
                        <a:rPr sz="1100" spc="48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Please</a:t>
                      </a:r>
                      <a:r>
                        <a:rPr sz="11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remove</a:t>
                      </a:r>
                      <a:r>
                        <a:rPr sz="11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SB-tap</a:t>
                      </a:r>
                      <a:r>
                        <a:rPr sz="11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housing</a:t>
                      </a:r>
                      <a:r>
                        <a:rPr sz="11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by</a:t>
                      </a:r>
                      <a:r>
                        <a:rPr sz="11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pulling</a:t>
                      </a:r>
                      <a:r>
                        <a:rPr sz="11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it</a:t>
                      </a:r>
                      <a:r>
                        <a:rPr sz="11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up.</a:t>
                      </a:r>
                      <a:endParaRPr sz="11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2.</a:t>
                      </a:r>
                      <a:r>
                        <a:rPr sz="1100" spc="4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Pull</a:t>
                      </a:r>
                      <a:r>
                        <a:rPr sz="11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 tap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completely out.</a:t>
                      </a:r>
                      <a:endParaRPr sz="11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9895" marR="120650" indent="-228600">
                        <a:lnSpc>
                          <a:spcPct val="101800"/>
                        </a:lnSpc>
                      </a:pPr>
                      <a:r>
                        <a:rPr sz="1100" dirty="0">
                          <a:latin typeface="Calibri-Light"/>
                          <a:cs typeface="Calibri-Light"/>
                        </a:rPr>
                        <a:t>3.</a:t>
                      </a:r>
                      <a:r>
                        <a:rPr sz="1100" spc="2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Turn</a:t>
                      </a:r>
                      <a:r>
                        <a:rPr sz="1100" spc="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100" spc="5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tapping</a:t>
                      </a:r>
                      <a:r>
                        <a:rPr sz="1100" spc="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lever</a:t>
                      </a:r>
                      <a:r>
                        <a:rPr sz="1100" spc="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to</a:t>
                      </a:r>
                      <a:r>
                        <a:rPr sz="1100" spc="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100" spc="6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right</a:t>
                      </a:r>
                      <a:r>
                        <a:rPr sz="1100" spc="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and</a:t>
                      </a:r>
                      <a:r>
                        <a:rPr sz="1100" spc="5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dirty="0">
                          <a:latin typeface="Calibri-Light"/>
                          <a:cs typeface="Calibri-Light"/>
                        </a:rPr>
                        <a:t>pull</a:t>
                      </a:r>
                      <a:r>
                        <a:rPr sz="1100" spc="4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it </a:t>
                      </a:r>
                      <a:r>
                        <a:rPr sz="1100" spc="-2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out</a:t>
                      </a:r>
                      <a:r>
                        <a:rPr sz="11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100" spc="-5" dirty="0">
                          <a:latin typeface="Calibri-Light"/>
                          <a:cs typeface="Calibri-Light"/>
                        </a:rPr>
                        <a:t>upwards.</a:t>
                      </a:r>
                      <a:endParaRPr sz="1100">
                        <a:latin typeface="Calibri-Light"/>
                        <a:cs typeface="Calibri-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764663" y="9256013"/>
            <a:ext cx="2123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-Light"/>
                <a:cs typeface="Calibri-Light"/>
              </a:rPr>
              <a:t>Dishwasher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cleaning</a:t>
            </a:r>
            <a:r>
              <a:rPr sz="1000" spc="15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of</a:t>
            </a:r>
            <a:r>
              <a:rPr sz="1000" dirty="0">
                <a:latin typeface="Calibri-Light"/>
                <a:cs typeface="Calibri-Light"/>
              </a:rPr>
              <a:t> all </a:t>
            </a:r>
            <a:r>
              <a:rPr sz="1000" spc="-5" dirty="0">
                <a:latin typeface="Calibri-Light"/>
                <a:cs typeface="Calibri-Light"/>
              </a:rPr>
              <a:t>parts</a:t>
            </a:r>
            <a:r>
              <a:rPr sz="1000" dirty="0">
                <a:latin typeface="Calibri-Light"/>
                <a:cs typeface="Calibri-Light"/>
              </a:rPr>
              <a:t> </a:t>
            </a:r>
            <a:r>
              <a:rPr sz="1000" spc="-5" dirty="0">
                <a:latin typeface="Calibri-Light"/>
                <a:cs typeface="Calibri-Light"/>
              </a:rPr>
              <a:t>possible!</a:t>
            </a:r>
            <a:endParaRPr sz="1000">
              <a:latin typeface="Calibri-Light"/>
              <a:cs typeface="Calibri-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3214" y="1126235"/>
            <a:ext cx="1217904" cy="20260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303" y="3794886"/>
            <a:ext cx="1318768" cy="1739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1595" y="7702676"/>
            <a:ext cx="2447798" cy="141478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079879" y="4439919"/>
            <a:ext cx="413384" cy="207645"/>
          </a:xfrm>
          <a:custGeom>
            <a:avLst/>
            <a:gdLst/>
            <a:ahLst/>
            <a:cxnLst/>
            <a:rect l="l" t="t" r="r" b="b"/>
            <a:pathLst>
              <a:path w="413385" h="207645">
                <a:moveTo>
                  <a:pt x="301290" y="172880"/>
                </a:moveTo>
                <a:lnTo>
                  <a:pt x="285369" y="207517"/>
                </a:lnTo>
                <a:lnTo>
                  <a:pt x="413131" y="203326"/>
                </a:lnTo>
                <a:lnTo>
                  <a:pt x="395090" y="180848"/>
                </a:lnTo>
                <a:lnTo>
                  <a:pt x="318643" y="180848"/>
                </a:lnTo>
                <a:lnTo>
                  <a:pt x="301290" y="172880"/>
                </a:lnTo>
                <a:close/>
              </a:path>
              <a:path w="413385" h="207645">
                <a:moveTo>
                  <a:pt x="317169" y="138335"/>
                </a:moveTo>
                <a:lnTo>
                  <a:pt x="301290" y="172880"/>
                </a:lnTo>
                <a:lnTo>
                  <a:pt x="318643" y="180848"/>
                </a:lnTo>
                <a:lnTo>
                  <a:pt x="334518" y="146303"/>
                </a:lnTo>
                <a:lnTo>
                  <a:pt x="317169" y="138335"/>
                </a:lnTo>
                <a:close/>
              </a:path>
              <a:path w="413385" h="207645">
                <a:moveTo>
                  <a:pt x="333120" y="103632"/>
                </a:moveTo>
                <a:lnTo>
                  <a:pt x="317169" y="138335"/>
                </a:lnTo>
                <a:lnTo>
                  <a:pt x="334518" y="146303"/>
                </a:lnTo>
                <a:lnTo>
                  <a:pt x="318643" y="180848"/>
                </a:lnTo>
                <a:lnTo>
                  <a:pt x="395090" y="180848"/>
                </a:lnTo>
                <a:lnTo>
                  <a:pt x="333120" y="103632"/>
                </a:lnTo>
                <a:close/>
              </a:path>
              <a:path w="413385" h="207645">
                <a:moveTo>
                  <a:pt x="16001" y="0"/>
                </a:moveTo>
                <a:lnTo>
                  <a:pt x="0" y="34543"/>
                </a:lnTo>
                <a:lnTo>
                  <a:pt x="301290" y="172880"/>
                </a:lnTo>
                <a:lnTo>
                  <a:pt x="317169" y="138335"/>
                </a:lnTo>
                <a:lnTo>
                  <a:pt x="160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1460" y="1558416"/>
            <a:ext cx="85725" cy="447675"/>
          </a:xfrm>
          <a:custGeom>
            <a:avLst/>
            <a:gdLst/>
            <a:ahLst/>
            <a:cxnLst/>
            <a:rect l="l" t="t" r="r" b="b"/>
            <a:pathLst>
              <a:path w="85725" h="447675">
                <a:moveTo>
                  <a:pt x="57150" y="71500"/>
                </a:moveTo>
                <a:lnTo>
                  <a:pt x="28575" y="71500"/>
                </a:lnTo>
                <a:lnTo>
                  <a:pt x="28575" y="447675"/>
                </a:lnTo>
                <a:lnTo>
                  <a:pt x="57150" y="447675"/>
                </a:lnTo>
                <a:lnTo>
                  <a:pt x="57150" y="71500"/>
                </a:lnTo>
                <a:close/>
              </a:path>
              <a:path w="85725" h="447675">
                <a:moveTo>
                  <a:pt x="42799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500"/>
                </a:lnTo>
                <a:lnTo>
                  <a:pt x="78602" y="71500"/>
                </a:lnTo>
                <a:lnTo>
                  <a:pt x="42799" y="0"/>
                </a:lnTo>
                <a:close/>
              </a:path>
              <a:path w="85725" h="447675">
                <a:moveTo>
                  <a:pt x="78602" y="71500"/>
                </a:moveTo>
                <a:lnTo>
                  <a:pt x="57150" y="71500"/>
                </a:lnTo>
                <a:lnTo>
                  <a:pt x="57150" y="85725"/>
                </a:lnTo>
                <a:lnTo>
                  <a:pt x="85725" y="85725"/>
                </a:lnTo>
                <a:lnTo>
                  <a:pt x="78602" y="715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07414" y="6118859"/>
            <a:ext cx="2583180" cy="989965"/>
            <a:chOff x="907414" y="6118859"/>
            <a:chExt cx="2583180" cy="98996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414" y="6118859"/>
              <a:ext cx="2582926" cy="9899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915" y="6279387"/>
              <a:ext cx="227293" cy="366522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2663063" y="6439915"/>
            <a:ext cx="373380" cy="120650"/>
          </a:xfrm>
          <a:custGeom>
            <a:avLst/>
            <a:gdLst/>
            <a:ahLst/>
            <a:cxnLst/>
            <a:rect l="l" t="t" r="r" b="b"/>
            <a:pathLst>
              <a:path w="373380" h="120650">
                <a:moveTo>
                  <a:pt x="256973" y="82917"/>
                </a:moveTo>
                <a:lnTo>
                  <a:pt x="250317" y="120522"/>
                </a:lnTo>
                <a:lnTo>
                  <a:pt x="365612" y="86232"/>
                </a:lnTo>
                <a:lnTo>
                  <a:pt x="275717" y="86232"/>
                </a:lnTo>
                <a:lnTo>
                  <a:pt x="256973" y="82917"/>
                </a:lnTo>
                <a:close/>
              </a:path>
              <a:path w="373380" h="120650">
                <a:moveTo>
                  <a:pt x="263607" y="45437"/>
                </a:moveTo>
                <a:lnTo>
                  <a:pt x="256973" y="82917"/>
                </a:lnTo>
                <a:lnTo>
                  <a:pt x="275717" y="86232"/>
                </a:lnTo>
                <a:lnTo>
                  <a:pt x="282448" y="48767"/>
                </a:lnTo>
                <a:lnTo>
                  <a:pt x="263607" y="45437"/>
                </a:lnTo>
                <a:close/>
              </a:path>
              <a:path w="373380" h="120650">
                <a:moveTo>
                  <a:pt x="270256" y="7874"/>
                </a:moveTo>
                <a:lnTo>
                  <a:pt x="263607" y="45437"/>
                </a:lnTo>
                <a:lnTo>
                  <a:pt x="282448" y="48767"/>
                </a:lnTo>
                <a:lnTo>
                  <a:pt x="275717" y="86232"/>
                </a:lnTo>
                <a:lnTo>
                  <a:pt x="365612" y="86232"/>
                </a:lnTo>
                <a:lnTo>
                  <a:pt x="372872" y="84074"/>
                </a:lnTo>
                <a:lnTo>
                  <a:pt x="270256" y="7874"/>
                </a:lnTo>
                <a:close/>
              </a:path>
              <a:path w="373380" h="120650">
                <a:moveTo>
                  <a:pt x="6604" y="0"/>
                </a:moveTo>
                <a:lnTo>
                  <a:pt x="0" y="37464"/>
                </a:lnTo>
                <a:lnTo>
                  <a:pt x="256973" y="82917"/>
                </a:lnTo>
                <a:lnTo>
                  <a:pt x="263607" y="45437"/>
                </a:lnTo>
                <a:lnTo>
                  <a:pt x="66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782827"/>
            <a:ext cx="174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5.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TROUBLESHOOTING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1072" y="1141729"/>
          <a:ext cx="6029324" cy="7366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PROBLEM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82270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POSSIBLE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CAUSE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SOLUTION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machine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is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working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28600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Check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if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machine is plugged </a:t>
                      </a:r>
                      <a:r>
                        <a:rPr sz="10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into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outlet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Connect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to power source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electricity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power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outlet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1625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Check the power outlet for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electricity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Main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switch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off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542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Check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if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main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switch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0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machine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switched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ON/OFF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switch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damaged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8387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press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elements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blocked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3985">
                        <a:lnSpc>
                          <a:spcPct val="957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Unplug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machine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its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electricity source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and remove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object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blocking the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machine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 the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press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elements.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Safety detectors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damaged.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Switching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circuit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damaged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Display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“End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position“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6322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Magnet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switch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end </a:t>
                      </a:r>
                      <a:r>
                        <a:rPr sz="10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position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is damaged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Display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shows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“Feeder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tube“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7625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Feeder tube/Inlet tunnel </a:t>
                      </a:r>
                      <a:r>
                        <a:rPr sz="10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mounted incorrectly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0485">
                        <a:lnSpc>
                          <a:spcPct val="955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Mount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Feeder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tube/Inlet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basket according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the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instruction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manual.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68580" marR="51943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Display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“Fruit sieve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supporter”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081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Fruit sieve supporter mounted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incorrectly.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257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Mount the fruit sieve supporter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according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to the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instruction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manual.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Display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“Front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cover”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4516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Front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cover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mounted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incorrectly.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175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Mount the front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cover according to </a:t>
                      </a:r>
                      <a:r>
                        <a:rPr sz="10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instruction manual.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Display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shows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“Peel Bucket”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023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Peel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Bucket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mounted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incorrectly.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525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Mount the Peel Bucket according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 instruction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manual.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pPr marL="68580" marR="178435">
                        <a:lnSpc>
                          <a:spcPct val="957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Display show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error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message,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although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all parts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mounted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according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to the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instruction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manual.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6675">
                        <a:lnSpc>
                          <a:spcPts val="114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Security-Magnet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loosen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magnet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switch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damaged.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4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68580" marR="22987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The machine has blocked often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 pressing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process.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83234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insufficient.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44640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Check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power supply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coincides with that which is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mentioned in the instruction </a:t>
                      </a:r>
                      <a:r>
                        <a:rPr sz="10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manual.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Switching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circuit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damaged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8580" marR="68770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Press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elements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0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synchronized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2357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Gear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wheel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axle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damaged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8580" marR="243204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You can hear the motor but the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press elements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turning.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Malfunction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inside the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machine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8580" marR="462915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The machine stops running </a:t>
                      </a:r>
                      <a:r>
                        <a:rPr sz="10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periodically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Overload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68580" marR="603250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machine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stops often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DISPLAY: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OVER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Overload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83210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Contact your customer service </a:t>
                      </a:r>
                      <a:r>
                        <a:rPr sz="10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representative.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607568"/>
            <a:ext cx="6256478" cy="2155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lvl="1">
              <a:lnSpc>
                <a:spcPct val="100000"/>
              </a:lnSpc>
              <a:spcBef>
                <a:spcPts val="100"/>
              </a:spcBef>
              <a:tabLst>
                <a:tab pos="462280" algn="l"/>
              </a:tabLst>
            </a:pPr>
            <a:r>
              <a:rPr lang="fr-FR" sz="1400" spc="-5" dirty="0">
                <a:latin typeface="Calibri-Light"/>
                <a:cs typeface="Calibri-Light"/>
              </a:rPr>
              <a:t>5.1.	</a:t>
            </a:r>
            <a:r>
              <a:rPr sz="1400" spc="-5" dirty="0">
                <a:latin typeface="Calibri-Light"/>
                <a:cs typeface="Calibri-Light"/>
              </a:rPr>
              <a:t>Emergency case </a:t>
            </a:r>
            <a:r>
              <a:rPr sz="1400" dirty="0">
                <a:latin typeface="Calibri-Light"/>
                <a:cs typeface="Calibri-Light"/>
              </a:rPr>
              <a:t>-</a:t>
            </a:r>
            <a:r>
              <a:rPr sz="1400" spc="-5" dirty="0">
                <a:latin typeface="Calibri-Light"/>
                <a:cs typeface="Calibri-Light"/>
              </a:rPr>
              <a:t> resetting</a:t>
            </a:r>
            <a:endParaRPr sz="1400" dirty="0">
              <a:latin typeface="Calibri-Light"/>
              <a:cs typeface="Calibri-Ligh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alibri-Light"/>
              <a:buAutoNum type="arabicPeriod"/>
            </a:pPr>
            <a:endParaRPr sz="850" dirty="0">
              <a:latin typeface="Calibri-Light"/>
              <a:cs typeface="Calibri-Ligh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-Light"/>
                <a:cs typeface="Calibri-Light"/>
              </a:rPr>
              <a:t>In </a:t>
            </a:r>
            <a:r>
              <a:rPr sz="1200" dirty="0">
                <a:latin typeface="Calibri-Light"/>
                <a:cs typeface="Calibri-Light"/>
              </a:rPr>
              <a:t>case</a:t>
            </a:r>
            <a:r>
              <a:rPr sz="1200" spc="-5" dirty="0">
                <a:latin typeface="Calibri-Light"/>
                <a:cs typeface="Calibri-Light"/>
              </a:rPr>
              <a:t> of </a:t>
            </a:r>
            <a:r>
              <a:rPr sz="1200" dirty="0">
                <a:latin typeface="Calibri-Light"/>
                <a:cs typeface="Calibri-Light"/>
              </a:rPr>
              <a:t>blockage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(due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5" dirty="0">
                <a:latin typeface="Calibri-Light"/>
                <a:cs typeface="Calibri-Light"/>
              </a:rPr>
              <a:t> incorrect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installation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hard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frozen </a:t>
            </a:r>
            <a:r>
              <a:rPr sz="1200" dirty="0">
                <a:latin typeface="Calibri-Light"/>
                <a:cs typeface="Calibri-Light"/>
              </a:rPr>
              <a:t>fruit),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there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will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latin typeface="Calibri-Light"/>
                <a:cs typeface="Calibri-Light"/>
              </a:rPr>
              <a:t>occure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“Overload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consult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machine”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5" dirty="0">
                <a:latin typeface="Calibri-Light"/>
                <a:cs typeface="Calibri-Light"/>
              </a:rPr>
              <a:t>display.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Calibri-Light"/>
              <a:cs typeface="Calibri-Ligh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-Light"/>
                <a:cs typeface="Calibri-Light"/>
              </a:rPr>
              <a:t>Please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consider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following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steps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resetting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machine: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Calibri-Light"/>
              <a:cs typeface="Calibri-Light"/>
            </a:endParaRPr>
          </a:p>
          <a:p>
            <a:pPr marL="469900" lvl="2" indent="-2286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27: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Display </a:t>
            </a:r>
            <a:r>
              <a:rPr sz="1200" spc="-5" dirty="0">
                <a:latin typeface="Calibri-Light"/>
                <a:cs typeface="Calibri-Light"/>
              </a:rPr>
              <a:t>“Overload consult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manual”</a:t>
            </a:r>
            <a:endParaRPr sz="1200" dirty="0">
              <a:latin typeface="Calibri-Light"/>
              <a:cs typeface="Calibri-Light"/>
            </a:endParaRPr>
          </a:p>
          <a:p>
            <a:pPr marL="469900" marR="413384" lvl="2" indent="-228600">
              <a:lnSpc>
                <a:spcPct val="101699"/>
              </a:lnSpc>
              <a:spcBef>
                <a:spcPts val="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5" dirty="0">
                <a:latin typeface="Calibri-Light"/>
                <a:cs typeface="Calibri-Light"/>
              </a:rPr>
              <a:t> 28/29: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Press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OFF</a:t>
            </a:r>
            <a:r>
              <a:rPr sz="1200" dirty="0">
                <a:latin typeface="Calibri-Light"/>
                <a:cs typeface="Calibri-Light"/>
              </a:rPr>
              <a:t> as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long as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pressing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kits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are </a:t>
            </a:r>
            <a:r>
              <a:rPr sz="1200" dirty="0">
                <a:latin typeface="Calibri-Light"/>
                <a:cs typeface="Calibri-Light"/>
              </a:rPr>
              <a:t>in a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nearly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horizontally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position.</a:t>
            </a:r>
          </a:p>
          <a:p>
            <a:pPr marL="469900" marR="72390" lvl="2" indent="-228600">
              <a:lnSpc>
                <a:spcPct val="102499"/>
              </a:lnSpc>
              <a:spcBef>
                <a:spcPts val="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Pic. </a:t>
            </a:r>
            <a:r>
              <a:rPr sz="1200" spc="-5" dirty="0">
                <a:latin typeface="Calibri-Light"/>
                <a:cs typeface="Calibri-Light"/>
              </a:rPr>
              <a:t>31/32: Remove </a:t>
            </a:r>
            <a:r>
              <a:rPr sz="1200" dirty="0">
                <a:latin typeface="Calibri-Light"/>
                <a:cs typeface="Calibri-Light"/>
              </a:rPr>
              <a:t>the reason for the blockage </a:t>
            </a:r>
            <a:r>
              <a:rPr sz="1200" spc="-5" dirty="0">
                <a:latin typeface="Calibri-Light"/>
                <a:cs typeface="Calibri-Light"/>
              </a:rPr>
              <a:t>and </a:t>
            </a:r>
            <a:r>
              <a:rPr sz="1200" dirty="0">
                <a:latin typeface="Calibri-Light"/>
                <a:cs typeface="Calibri-Light"/>
              </a:rPr>
              <a:t>switch </a:t>
            </a:r>
            <a:r>
              <a:rPr sz="1200" spc="-5" dirty="0">
                <a:latin typeface="Calibri-Light"/>
                <a:cs typeface="Calibri-Light"/>
              </a:rPr>
              <a:t>on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off </a:t>
            </a:r>
            <a:r>
              <a:rPr sz="1200" dirty="0">
                <a:latin typeface="Calibri-Light"/>
                <a:cs typeface="Calibri-Light"/>
              </a:rPr>
              <a:t>the main switch to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reset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error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message.</a:t>
            </a:r>
            <a:endParaRPr sz="1200" dirty="0">
              <a:latin typeface="Calibri-Light"/>
              <a:cs typeface="Calibri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440" y="4849494"/>
            <a:ext cx="7823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3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27: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" y="7624952"/>
            <a:ext cx="994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29: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pressing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kits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475" y="5430900"/>
            <a:ext cx="1817370" cy="2133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83407" y="7609713"/>
            <a:ext cx="1778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 30:</a:t>
            </a:r>
            <a:r>
              <a:rPr sz="800" spc="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turn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off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and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on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the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259" y="5453760"/>
            <a:ext cx="1946910" cy="21266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259" y="3035299"/>
            <a:ext cx="2463800" cy="17062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79550" y="3496183"/>
            <a:ext cx="1094740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6700"/>
              </a:lnSpc>
              <a:spcBef>
                <a:spcPts val="100"/>
              </a:spcBef>
            </a:pPr>
            <a:r>
              <a:rPr sz="1200" b="1" spc="-55" dirty="0">
                <a:latin typeface="Arial"/>
                <a:cs typeface="Arial"/>
              </a:rPr>
              <a:t>Overload 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C</a:t>
            </a:r>
            <a:r>
              <a:rPr sz="1200" b="1" spc="-90" dirty="0">
                <a:latin typeface="Arial"/>
                <a:cs typeface="Arial"/>
              </a:rPr>
              <a:t>o</a:t>
            </a:r>
            <a:r>
              <a:rPr sz="1200" b="1" spc="-60" dirty="0">
                <a:latin typeface="Arial"/>
                <a:cs typeface="Arial"/>
              </a:rPr>
              <a:t>ns</a:t>
            </a:r>
            <a:r>
              <a:rPr sz="1200" b="1" spc="-5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10" dirty="0">
                <a:latin typeface="Arial"/>
                <a:cs typeface="Arial"/>
              </a:rPr>
              <a:t>t </a:t>
            </a:r>
            <a:r>
              <a:rPr sz="1200" b="1" spc="-40" dirty="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4079" y="3037204"/>
            <a:ext cx="2463800" cy="17062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02989" y="3499230"/>
            <a:ext cx="1094740" cy="41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>
              <a:lnSpc>
                <a:spcPct val="106700"/>
              </a:lnSpc>
              <a:spcBef>
                <a:spcPts val="100"/>
              </a:spcBef>
            </a:pPr>
            <a:r>
              <a:rPr sz="1200" b="1" spc="-55" dirty="0">
                <a:latin typeface="Arial"/>
                <a:cs typeface="Arial"/>
              </a:rPr>
              <a:t>Overload 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C</a:t>
            </a:r>
            <a:r>
              <a:rPr sz="1200" b="1" spc="-90" dirty="0">
                <a:latin typeface="Arial"/>
                <a:cs typeface="Arial"/>
              </a:rPr>
              <a:t>o</a:t>
            </a:r>
            <a:r>
              <a:rPr sz="1200" b="1" spc="-60" dirty="0">
                <a:latin typeface="Arial"/>
                <a:cs typeface="Arial"/>
              </a:rPr>
              <a:t>ns</a:t>
            </a:r>
            <a:r>
              <a:rPr sz="1200" b="1" spc="-55" dirty="0">
                <a:latin typeface="Arial"/>
                <a:cs typeface="Arial"/>
              </a:rPr>
              <a:t>u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10" dirty="0">
                <a:latin typeface="Arial"/>
                <a:cs typeface="Arial"/>
              </a:rPr>
              <a:t>t </a:t>
            </a:r>
            <a:r>
              <a:rPr sz="1200" b="1" spc="-40" dirty="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0430" y="4410582"/>
            <a:ext cx="845819" cy="470534"/>
          </a:xfrm>
          <a:custGeom>
            <a:avLst/>
            <a:gdLst/>
            <a:ahLst/>
            <a:cxnLst/>
            <a:rect l="l" t="t" r="r" b="b"/>
            <a:pathLst>
              <a:path w="845820" h="470535">
                <a:moveTo>
                  <a:pt x="409575" y="204724"/>
                </a:moveTo>
                <a:lnTo>
                  <a:pt x="204851" y="0"/>
                </a:lnTo>
                <a:lnTo>
                  <a:pt x="0" y="204724"/>
                </a:lnTo>
                <a:lnTo>
                  <a:pt x="102362" y="204724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724"/>
                </a:lnTo>
                <a:lnTo>
                  <a:pt x="409575" y="204724"/>
                </a:lnTo>
                <a:close/>
              </a:path>
              <a:path w="845820" h="470535">
                <a:moveTo>
                  <a:pt x="845820" y="208534"/>
                </a:moveTo>
                <a:lnTo>
                  <a:pt x="640969" y="3810"/>
                </a:lnTo>
                <a:lnTo>
                  <a:pt x="436245" y="208534"/>
                </a:lnTo>
                <a:lnTo>
                  <a:pt x="538607" y="208534"/>
                </a:lnTo>
                <a:lnTo>
                  <a:pt x="538607" y="470535"/>
                </a:lnTo>
                <a:lnTo>
                  <a:pt x="743458" y="470535"/>
                </a:lnTo>
                <a:lnTo>
                  <a:pt x="743458" y="208534"/>
                </a:lnTo>
                <a:lnTo>
                  <a:pt x="845820" y="208534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93389" y="4492237"/>
            <a:ext cx="1904364" cy="5067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0"/>
              </a:spcBef>
              <a:tabLst>
                <a:tab pos="435609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	2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28: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Press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ON/OFF Buttons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607568"/>
            <a:ext cx="6048375" cy="282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5" lvl="2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r>
              <a:rPr lang="fr-FR" sz="1400" spc="-5" dirty="0">
                <a:latin typeface="Calibri-Light"/>
                <a:cs typeface="Calibri-Light"/>
              </a:rPr>
              <a:t>5.1.2.	</a:t>
            </a:r>
            <a:r>
              <a:rPr sz="1400" spc="-5" dirty="0">
                <a:latin typeface="Calibri-Light"/>
                <a:cs typeface="Calibri-Light"/>
              </a:rPr>
              <a:t>Emergency case </a:t>
            </a:r>
            <a:r>
              <a:rPr sz="1400" dirty="0">
                <a:latin typeface="Calibri-Light"/>
                <a:cs typeface="Calibri-Light"/>
              </a:rPr>
              <a:t>-</a:t>
            </a:r>
            <a:r>
              <a:rPr sz="1400" spc="-5" dirty="0">
                <a:latin typeface="Calibri-Light"/>
                <a:cs typeface="Calibri-Light"/>
              </a:rPr>
              <a:t> resetting</a:t>
            </a:r>
            <a:endParaRPr sz="1400" dirty="0">
              <a:latin typeface="Calibri-Light"/>
              <a:cs typeface="Calibri-Light"/>
            </a:endParaRPr>
          </a:p>
          <a:p>
            <a:pPr marL="12700" marR="97790">
              <a:lnSpc>
                <a:spcPct val="102499"/>
              </a:lnSpc>
              <a:spcBef>
                <a:spcPts val="1225"/>
              </a:spcBef>
            </a:pPr>
            <a:r>
              <a:rPr sz="1200" spc="-5" dirty="0">
                <a:latin typeface="Calibri-Light"/>
                <a:cs typeface="Calibri-Light"/>
              </a:rPr>
              <a:t>In </a:t>
            </a:r>
            <a:r>
              <a:rPr sz="1200" dirty="0">
                <a:latin typeface="Calibri-Light"/>
                <a:cs typeface="Calibri-Light"/>
              </a:rPr>
              <a:t>case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dirty="0">
                <a:latin typeface="Calibri-Light"/>
                <a:cs typeface="Calibri-Light"/>
              </a:rPr>
              <a:t>not solving the blockage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dirty="0">
                <a:latin typeface="Calibri-Light"/>
                <a:cs typeface="Calibri-Light"/>
              </a:rPr>
              <a:t>the machine with </a:t>
            </a:r>
            <a:r>
              <a:rPr sz="1200" spc="-5" dirty="0">
                <a:latin typeface="Calibri-Light"/>
                <a:cs typeface="Calibri-Light"/>
              </a:rPr>
              <a:t>pressing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buttons,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 </a:t>
            </a:r>
            <a:r>
              <a:rPr sz="1200" dirty="0">
                <a:latin typeface="Calibri-Light"/>
                <a:cs typeface="Calibri-Light"/>
              </a:rPr>
              <a:t>can be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reset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via </a:t>
            </a:r>
            <a:r>
              <a:rPr sz="1200" spc="-5" dirty="0">
                <a:latin typeface="Calibri-Light"/>
                <a:cs typeface="Calibri-Light"/>
              </a:rPr>
              <a:t>allen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key.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Calibri-Light"/>
              <a:cs typeface="Calibri-Ligh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-Light"/>
                <a:cs typeface="Calibri-Light"/>
              </a:rPr>
              <a:t>Please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consider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following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steps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resetting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machine: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Calibri-Light"/>
              <a:cs typeface="Calibri-Light"/>
            </a:endParaRPr>
          </a:p>
          <a:p>
            <a:pPr marL="469900" lvl="3" indent="-2286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31:</a:t>
            </a:r>
            <a:r>
              <a:rPr sz="1200" spc="-5" dirty="0">
                <a:latin typeface="Calibri-Light"/>
                <a:cs typeface="Calibri-Light"/>
              </a:rPr>
              <a:t> Press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power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switch</a:t>
            </a:r>
            <a:r>
              <a:rPr sz="1200" dirty="0">
                <a:latin typeface="Calibri-Light"/>
                <a:cs typeface="Calibri-Light"/>
              </a:rPr>
              <a:t> to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turn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off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machine.</a:t>
            </a:r>
            <a:endParaRPr sz="1200" dirty="0">
              <a:latin typeface="Calibri-Light"/>
              <a:cs typeface="Calibri-Light"/>
            </a:endParaRPr>
          </a:p>
          <a:p>
            <a:pPr marL="469900" marR="560705" lvl="3" indent="-228600">
              <a:lnSpc>
                <a:spcPct val="101699"/>
              </a:lnSpc>
              <a:spcBef>
                <a:spcPts val="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5" dirty="0">
                <a:latin typeface="Calibri-Light"/>
                <a:cs typeface="Calibri-Light"/>
              </a:rPr>
              <a:t> 32/33:</a:t>
            </a:r>
            <a:r>
              <a:rPr sz="1200" dirty="0">
                <a:latin typeface="Calibri-Light"/>
                <a:cs typeface="Calibri-Light"/>
              </a:rPr>
              <a:t> Pull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allen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key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out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dirty="0">
                <a:latin typeface="Calibri-Light"/>
                <a:cs typeface="Calibri-Light"/>
              </a:rPr>
              <a:t> 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holder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that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located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at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 </a:t>
            </a:r>
            <a:r>
              <a:rPr sz="1200" dirty="0">
                <a:latin typeface="Calibri-Light"/>
                <a:cs typeface="Calibri-Light"/>
              </a:rPr>
              <a:t>base.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(Machine</a:t>
            </a:r>
            <a:r>
              <a:rPr sz="1200" spc="-5" dirty="0">
                <a:latin typeface="Calibri-Light"/>
                <a:cs typeface="Calibri-Light"/>
              </a:rPr>
              <a:t> tend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laterally) </a:t>
            </a:r>
            <a:r>
              <a:rPr sz="1200" spc="-10" dirty="0">
                <a:latin typeface="Calibri-Light"/>
                <a:cs typeface="Calibri-Light"/>
              </a:rPr>
              <a:t>(a</a:t>
            </a:r>
            <a:r>
              <a:rPr sz="1200" dirty="0">
                <a:latin typeface="Calibri-Light"/>
                <a:cs typeface="Calibri-Light"/>
              </a:rPr>
              <a:t> usual </a:t>
            </a:r>
            <a:r>
              <a:rPr sz="1200" spc="-5" dirty="0">
                <a:latin typeface="Calibri-Light"/>
                <a:cs typeface="Calibri-Light"/>
              </a:rPr>
              <a:t>allen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key,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size</a:t>
            </a:r>
            <a:r>
              <a:rPr sz="1200" spc="-5" dirty="0">
                <a:latin typeface="Calibri-Light"/>
                <a:cs typeface="Calibri-Light"/>
              </a:rPr>
              <a:t> 8,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also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useable)</a:t>
            </a:r>
            <a:endParaRPr sz="1200" dirty="0">
              <a:latin typeface="Calibri-Light"/>
              <a:cs typeface="Calibri-Light"/>
            </a:endParaRPr>
          </a:p>
          <a:p>
            <a:pPr marL="469900" marR="5080" lvl="3" indent="-228600">
              <a:lnSpc>
                <a:spcPct val="102499"/>
              </a:lnSpc>
              <a:spcBef>
                <a:spcPts val="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34: </a:t>
            </a:r>
            <a:r>
              <a:rPr sz="1200" spc="-5" dirty="0">
                <a:latin typeface="Calibri-Light"/>
                <a:cs typeface="Calibri-Light"/>
              </a:rPr>
              <a:t>Remove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round </a:t>
            </a:r>
            <a:r>
              <a:rPr sz="1200" dirty="0">
                <a:latin typeface="Calibri-Light"/>
                <a:cs typeface="Calibri-Light"/>
              </a:rPr>
              <a:t>plastic</a:t>
            </a:r>
            <a:r>
              <a:rPr sz="1200" spc="-5" dirty="0">
                <a:latin typeface="Calibri-Light"/>
                <a:cs typeface="Calibri-Light"/>
              </a:rPr>
              <a:t> cap,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which</a:t>
            </a:r>
            <a:r>
              <a:rPr sz="1200" dirty="0">
                <a:latin typeface="Calibri-Light"/>
                <a:cs typeface="Calibri-Light"/>
              </a:rPr>
              <a:t> is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located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dirty="0">
                <a:latin typeface="Calibri-Light"/>
                <a:cs typeface="Calibri-Light"/>
              </a:rPr>
              <a:t> the backside</a:t>
            </a:r>
            <a:r>
              <a:rPr sz="1200" spc="-5" dirty="0">
                <a:latin typeface="Calibri-Light"/>
                <a:cs typeface="Calibri-Light"/>
              </a:rPr>
              <a:t> of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run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allen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key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pass.</a:t>
            </a:r>
            <a:endParaRPr sz="1200" dirty="0">
              <a:latin typeface="Calibri-Light"/>
              <a:cs typeface="Calibri-Light"/>
            </a:endParaRPr>
          </a:p>
          <a:p>
            <a:pPr marL="469900" lvl="3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35: </a:t>
            </a:r>
            <a:r>
              <a:rPr sz="1200" spc="-5" dirty="0">
                <a:latin typeface="Calibri-Light"/>
                <a:cs typeface="Calibri-Light"/>
              </a:rPr>
              <a:t>In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order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lift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dirty="0">
                <a:latin typeface="Calibri-Light"/>
                <a:cs typeface="Calibri-Light"/>
              </a:rPr>
              <a:t> blockade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5" dirty="0">
                <a:latin typeface="Calibri-Light"/>
                <a:cs typeface="Calibri-Light"/>
              </a:rPr>
              <a:t>machine,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turn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conclusions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any </a:t>
            </a:r>
            <a:r>
              <a:rPr sz="1200" spc="-5" dirty="0">
                <a:latin typeface="Calibri-Light"/>
                <a:cs typeface="Calibri-Light"/>
              </a:rPr>
              <a:t>direction.</a:t>
            </a:r>
            <a:endParaRPr sz="1200" dirty="0">
              <a:latin typeface="Calibri-Light"/>
              <a:cs typeface="Calibri-Light"/>
            </a:endParaRPr>
          </a:p>
          <a:p>
            <a:pPr marL="469900" lvl="3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spc="-5" dirty="0">
                <a:latin typeface="Calibri-Light"/>
                <a:cs typeface="Calibri-Light"/>
              </a:rPr>
              <a:t>Attention: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Please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put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out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crank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key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before </a:t>
            </a:r>
            <a:r>
              <a:rPr sz="1200" spc="-5" dirty="0">
                <a:latin typeface="Calibri-Light"/>
                <a:cs typeface="Calibri-Light"/>
              </a:rPr>
              <a:t>starting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machine!!!</a:t>
            </a:r>
            <a:endParaRPr sz="1200" dirty="0">
              <a:latin typeface="Calibri-Light"/>
              <a:cs typeface="Calibri-Light"/>
            </a:endParaRPr>
          </a:p>
          <a:p>
            <a:pPr marL="469900" lvl="3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200" spc="-5" dirty="0">
                <a:latin typeface="Calibri-Light"/>
                <a:cs typeface="Calibri-Light"/>
              </a:rPr>
              <a:t>Now</a:t>
            </a:r>
            <a:r>
              <a:rPr sz="1200" dirty="0">
                <a:latin typeface="Calibri-Light"/>
                <a:cs typeface="Calibri-Light"/>
              </a:rPr>
              <a:t> you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can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switch</a:t>
            </a:r>
            <a:r>
              <a:rPr sz="1200" dirty="0">
                <a:latin typeface="Calibri-Light"/>
                <a:cs typeface="Calibri-Light"/>
              </a:rPr>
              <a:t> the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dirty="0">
                <a:latin typeface="Calibri-Light"/>
                <a:cs typeface="Calibri-Light"/>
              </a:rPr>
              <a:t> and</a:t>
            </a:r>
            <a:r>
              <a:rPr sz="1200" spc="-5" dirty="0">
                <a:latin typeface="Calibri-Light"/>
                <a:cs typeface="Calibri-Light"/>
              </a:rPr>
              <a:t> press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SB-tap.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50765" y="6943089"/>
            <a:ext cx="2112010" cy="1695450"/>
            <a:chOff x="4850765" y="6943089"/>
            <a:chExt cx="2112010" cy="1695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2540" y="6943089"/>
              <a:ext cx="1880235" cy="16954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57115" y="7602219"/>
              <a:ext cx="254000" cy="596265"/>
            </a:xfrm>
            <a:custGeom>
              <a:avLst/>
              <a:gdLst/>
              <a:ahLst/>
              <a:cxnLst/>
              <a:rect l="l" t="t" r="r" b="b"/>
              <a:pathLst>
                <a:path w="254000" h="596265">
                  <a:moveTo>
                    <a:pt x="127000" y="0"/>
                  </a:moveTo>
                  <a:lnTo>
                    <a:pt x="127000" y="149098"/>
                  </a:lnTo>
                  <a:lnTo>
                    <a:pt x="0" y="149098"/>
                  </a:lnTo>
                  <a:lnTo>
                    <a:pt x="0" y="447294"/>
                  </a:lnTo>
                  <a:lnTo>
                    <a:pt x="127000" y="447294"/>
                  </a:lnTo>
                  <a:lnTo>
                    <a:pt x="127000" y="596265"/>
                  </a:lnTo>
                  <a:lnTo>
                    <a:pt x="254000" y="298196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7115" y="7602219"/>
              <a:ext cx="254000" cy="596265"/>
            </a:xfrm>
            <a:custGeom>
              <a:avLst/>
              <a:gdLst/>
              <a:ahLst/>
              <a:cxnLst/>
              <a:rect l="l" t="t" r="r" b="b"/>
              <a:pathLst>
                <a:path w="254000" h="596265">
                  <a:moveTo>
                    <a:pt x="0" y="149098"/>
                  </a:moveTo>
                  <a:lnTo>
                    <a:pt x="127000" y="149098"/>
                  </a:lnTo>
                  <a:lnTo>
                    <a:pt x="127000" y="0"/>
                  </a:lnTo>
                  <a:lnTo>
                    <a:pt x="254000" y="298196"/>
                  </a:lnTo>
                  <a:lnTo>
                    <a:pt x="127000" y="596265"/>
                  </a:lnTo>
                  <a:lnTo>
                    <a:pt x="127000" y="447294"/>
                  </a:lnTo>
                  <a:lnTo>
                    <a:pt x="0" y="447294"/>
                  </a:lnTo>
                  <a:lnTo>
                    <a:pt x="0" y="149098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29580" y="7602854"/>
              <a:ext cx="127000" cy="291465"/>
            </a:xfrm>
            <a:custGeom>
              <a:avLst/>
              <a:gdLst/>
              <a:ahLst/>
              <a:cxnLst/>
              <a:rect l="l" t="t" r="r" b="b"/>
              <a:pathLst>
                <a:path w="127000" h="291465">
                  <a:moveTo>
                    <a:pt x="63500" y="0"/>
                  </a:moveTo>
                  <a:lnTo>
                    <a:pt x="0" y="63500"/>
                  </a:lnTo>
                  <a:lnTo>
                    <a:pt x="31750" y="63500"/>
                  </a:lnTo>
                  <a:lnTo>
                    <a:pt x="31750" y="291464"/>
                  </a:lnTo>
                  <a:lnTo>
                    <a:pt x="95250" y="291464"/>
                  </a:lnTo>
                  <a:lnTo>
                    <a:pt x="95250" y="63500"/>
                  </a:lnTo>
                  <a:lnTo>
                    <a:pt x="127000" y="635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29580" y="7602854"/>
              <a:ext cx="127000" cy="291465"/>
            </a:xfrm>
            <a:custGeom>
              <a:avLst/>
              <a:gdLst/>
              <a:ahLst/>
              <a:cxnLst/>
              <a:rect l="l" t="t" r="r" b="b"/>
              <a:pathLst>
                <a:path w="127000" h="291465">
                  <a:moveTo>
                    <a:pt x="0" y="63500"/>
                  </a:moveTo>
                  <a:lnTo>
                    <a:pt x="31750" y="63500"/>
                  </a:lnTo>
                  <a:lnTo>
                    <a:pt x="31750" y="291464"/>
                  </a:lnTo>
                  <a:lnTo>
                    <a:pt x="95250" y="291464"/>
                  </a:lnTo>
                  <a:lnTo>
                    <a:pt x="95250" y="63500"/>
                  </a:lnTo>
                  <a:lnTo>
                    <a:pt x="127000" y="63500"/>
                  </a:lnTo>
                  <a:lnTo>
                    <a:pt x="63500" y="0"/>
                  </a:lnTo>
                  <a:lnTo>
                    <a:pt x="0" y="63500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04610" y="7606664"/>
              <a:ext cx="127000" cy="291465"/>
            </a:xfrm>
            <a:custGeom>
              <a:avLst/>
              <a:gdLst/>
              <a:ahLst/>
              <a:cxnLst/>
              <a:rect l="l" t="t" r="r" b="b"/>
              <a:pathLst>
                <a:path w="127000" h="291465">
                  <a:moveTo>
                    <a:pt x="63500" y="0"/>
                  </a:moveTo>
                  <a:lnTo>
                    <a:pt x="0" y="63500"/>
                  </a:lnTo>
                  <a:lnTo>
                    <a:pt x="31750" y="63500"/>
                  </a:lnTo>
                  <a:lnTo>
                    <a:pt x="31750" y="291465"/>
                  </a:lnTo>
                  <a:lnTo>
                    <a:pt x="95250" y="291465"/>
                  </a:lnTo>
                  <a:lnTo>
                    <a:pt x="95250" y="63500"/>
                  </a:lnTo>
                  <a:lnTo>
                    <a:pt x="126999" y="635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4610" y="7606664"/>
              <a:ext cx="127000" cy="291465"/>
            </a:xfrm>
            <a:custGeom>
              <a:avLst/>
              <a:gdLst/>
              <a:ahLst/>
              <a:cxnLst/>
              <a:rect l="l" t="t" r="r" b="b"/>
              <a:pathLst>
                <a:path w="127000" h="291465">
                  <a:moveTo>
                    <a:pt x="0" y="63500"/>
                  </a:moveTo>
                  <a:lnTo>
                    <a:pt x="31750" y="63500"/>
                  </a:lnTo>
                  <a:lnTo>
                    <a:pt x="31750" y="291465"/>
                  </a:lnTo>
                  <a:lnTo>
                    <a:pt x="95250" y="291465"/>
                  </a:lnTo>
                  <a:lnTo>
                    <a:pt x="95250" y="63500"/>
                  </a:lnTo>
                  <a:lnTo>
                    <a:pt x="126999" y="63500"/>
                  </a:lnTo>
                  <a:lnTo>
                    <a:pt x="63500" y="0"/>
                  </a:lnTo>
                  <a:lnTo>
                    <a:pt x="0" y="63500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69010" y="3790441"/>
            <a:ext cx="1895475" cy="2411730"/>
            <a:chOff x="969010" y="3790441"/>
            <a:chExt cx="1895475" cy="241173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010" y="3790441"/>
              <a:ext cx="1895475" cy="24117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20799" y="4712080"/>
              <a:ext cx="319405" cy="269875"/>
            </a:xfrm>
            <a:custGeom>
              <a:avLst/>
              <a:gdLst/>
              <a:ahLst/>
              <a:cxnLst/>
              <a:rect l="l" t="t" r="r" b="b"/>
              <a:pathLst>
                <a:path w="319405" h="269875">
                  <a:moveTo>
                    <a:pt x="244348" y="0"/>
                  </a:moveTo>
                  <a:lnTo>
                    <a:pt x="201185" y="3371"/>
                  </a:lnTo>
                  <a:lnTo>
                    <a:pt x="159178" y="22780"/>
                  </a:lnTo>
                  <a:lnTo>
                    <a:pt x="120100" y="57024"/>
                  </a:lnTo>
                  <a:lnTo>
                    <a:pt x="85725" y="104901"/>
                  </a:lnTo>
                  <a:lnTo>
                    <a:pt x="0" y="94868"/>
                  </a:lnTo>
                  <a:lnTo>
                    <a:pt x="72008" y="269493"/>
                  </a:lnTo>
                  <a:lnTo>
                    <a:pt x="246125" y="123698"/>
                  </a:lnTo>
                  <a:lnTo>
                    <a:pt x="160527" y="113664"/>
                  </a:lnTo>
                  <a:lnTo>
                    <a:pt x="194921" y="65787"/>
                  </a:lnTo>
                  <a:lnTo>
                    <a:pt x="234029" y="31543"/>
                  </a:lnTo>
                  <a:lnTo>
                    <a:pt x="276042" y="12134"/>
                  </a:lnTo>
                  <a:lnTo>
                    <a:pt x="319150" y="8762"/>
                  </a:lnTo>
                  <a:lnTo>
                    <a:pt x="2443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1850" y="4721553"/>
              <a:ext cx="184150" cy="306070"/>
            </a:xfrm>
            <a:custGeom>
              <a:avLst/>
              <a:gdLst/>
              <a:ahLst/>
              <a:cxnLst/>
              <a:rect l="l" t="t" r="r" b="b"/>
              <a:pathLst>
                <a:path w="184150" h="306070">
                  <a:moveTo>
                    <a:pt x="43176" y="0"/>
                  </a:moveTo>
                  <a:lnTo>
                    <a:pt x="0" y="1449"/>
                  </a:lnTo>
                  <a:lnTo>
                    <a:pt x="31180" y="22758"/>
                  </a:lnTo>
                  <a:lnTo>
                    <a:pt x="57793" y="53171"/>
                  </a:lnTo>
                  <a:lnTo>
                    <a:pt x="79376" y="91403"/>
                  </a:lnTo>
                  <a:lnTo>
                    <a:pt x="95468" y="136172"/>
                  </a:lnTo>
                  <a:lnTo>
                    <a:pt x="105606" y="186192"/>
                  </a:lnTo>
                  <a:lnTo>
                    <a:pt x="109328" y="240180"/>
                  </a:lnTo>
                  <a:lnTo>
                    <a:pt x="106172" y="296851"/>
                  </a:lnTo>
                  <a:lnTo>
                    <a:pt x="180975" y="305614"/>
                  </a:lnTo>
                  <a:lnTo>
                    <a:pt x="184032" y="263341"/>
                  </a:lnTo>
                  <a:lnTo>
                    <a:pt x="183149" y="221747"/>
                  </a:lnTo>
                  <a:lnTo>
                    <a:pt x="178385" y="181510"/>
                  </a:lnTo>
                  <a:lnTo>
                    <a:pt x="169799" y="143308"/>
                  </a:lnTo>
                  <a:lnTo>
                    <a:pt x="148140" y="87700"/>
                  </a:lnTo>
                  <a:lnTo>
                    <a:pt x="118789" y="44417"/>
                  </a:lnTo>
                  <a:lnTo>
                    <a:pt x="83287" y="14753"/>
                  </a:lnTo>
                  <a:lnTo>
                    <a:pt x="43176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56868" y="6241160"/>
            <a:ext cx="13970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31: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Maschine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81654" y="6235064"/>
            <a:ext cx="11868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32: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Allen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key fixation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3340" y="9088373"/>
            <a:ext cx="34499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335" algn="l"/>
              </a:tabLst>
            </a:pPr>
            <a:r>
              <a:rPr sz="1200" baseline="3472" dirty="0">
                <a:solidFill>
                  <a:srgbClr val="808080"/>
                </a:solidFill>
                <a:latin typeface="Calibri-Light"/>
                <a:cs typeface="Calibri-Light"/>
              </a:rPr>
              <a:t>Picture 34:</a:t>
            </a:r>
            <a:r>
              <a:rPr sz="1200" spc="-7" baseline="3472" dirty="0">
                <a:solidFill>
                  <a:srgbClr val="808080"/>
                </a:solidFill>
                <a:latin typeface="Calibri-Light"/>
                <a:cs typeface="Calibri-Light"/>
              </a:rPr>
              <a:t> Allen</a:t>
            </a:r>
            <a:r>
              <a:rPr sz="1200" spc="7" baseline="3472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1200" spc="-7" baseline="3472" dirty="0">
                <a:solidFill>
                  <a:srgbClr val="808080"/>
                </a:solidFill>
                <a:latin typeface="Calibri-Light"/>
                <a:cs typeface="Calibri-Light"/>
              </a:rPr>
              <a:t>keyhole	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275: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Turning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-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allen key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3885" y="6227444"/>
            <a:ext cx="85851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33:</a:t>
            </a:r>
            <a:r>
              <a:rPr sz="800" spc="-3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Allen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key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98541" y="9111233"/>
            <a:ext cx="18097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36.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Movement of pressing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elements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3068" y="9377882"/>
            <a:ext cx="583565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55470" marR="5080" indent="-1843405">
              <a:lnSpc>
                <a:spcPct val="101699"/>
              </a:lnSpc>
              <a:spcBef>
                <a:spcPts val="60"/>
              </a:spcBef>
            </a:pPr>
            <a:r>
              <a:rPr sz="1800" dirty="0">
                <a:solidFill>
                  <a:srgbClr val="FF0000"/>
                </a:solidFill>
                <a:latin typeface="Calibri-Light"/>
                <a:cs typeface="Calibri-Light"/>
              </a:rPr>
              <a:t>Attention: </a:t>
            </a:r>
            <a:r>
              <a:rPr sz="1800" spc="-5" dirty="0">
                <a:solidFill>
                  <a:srgbClr val="FF0000"/>
                </a:solidFill>
                <a:latin typeface="Calibri-Light"/>
                <a:cs typeface="Calibri-Light"/>
              </a:rPr>
              <a:t>Please </a:t>
            </a:r>
            <a:r>
              <a:rPr sz="1800" dirty="0">
                <a:solidFill>
                  <a:srgbClr val="FF0000"/>
                </a:solidFill>
                <a:latin typeface="Calibri-Light"/>
                <a:cs typeface="Calibri-Light"/>
              </a:rPr>
              <a:t>do not forget do put </a:t>
            </a:r>
            <a:r>
              <a:rPr sz="1800" spc="-5" dirty="0">
                <a:solidFill>
                  <a:srgbClr val="FF0000"/>
                </a:solidFill>
                <a:latin typeface="Calibri-Light"/>
                <a:cs typeface="Calibri-Light"/>
              </a:rPr>
              <a:t>out </a:t>
            </a:r>
            <a:r>
              <a:rPr sz="1800" dirty="0">
                <a:solidFill>
                  <a:srgbClr val="FF0000"/>
                </a:solidFill>
                <a:latin typeface="Calibri-Light"/>
                <a:cs typeface="Calibri-Light"/>
              </a:rPr>
              <a:t>the </a:t>
            </a:r>
            <a:r>
              <a:rPr sz="1800" spc="-5" dirty="0">
                <a:solidFill>
                  <a:srgbClr val="FF0000"/>
                </a:solidFill>
                <a:latin typeface="Calibri-Light"/>
                <a:cs typeface="Calibri-Light"/>
              </a:rPr>
              <a:t>crank </a:t>
            </a:r>
            <a:r>
              <a:rPr sz="1800" dirty="0">
                <a:solidFill>
                  <a:srgbClr val="FF0000"/>
                </a:solidFill>
                <a:latin typeface="Calibri-Light"/>
                <a:cs typeface="Calibri-Light"/>
              </a:rPr>
              <a:t>key before </a:t>
            </a:r>
            <a:r>
              <a:rPr sz="1800" spc="-395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-Light"/>
                <a:cs typeface="Calibri-Light"/>
              </a:rPr>
              <a:t>starting</a:t>
            </a:r>
            <a:r>
              <a:rPr sz="1800" spc="-5" dirty="0">
                <a:solidFill>
                  <a:srgbClr val="FF0000"/>
                </a:solidFill>
                <a:latin typeface="Calibri-Light"/>
                <a:cs typeface="Calibri-Light"/>
              </a:rPr>
              <a:t> the</a:t>
            </a:r>
            <a:r>
              <a:rPr sz="1800" dirty="0">
                <a:solidFill>
                  <a:srgbClr val="FF0000"/>
                </a:solidFill>
                <a:latin typeface="Calibri-Light"/>
                <a:cs typeface="Calibri-Ligh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-Light"/>
                <a:cs typeface="Calibri-Light"/>
              </a:rPr>
              <a:t>machine!!!</a:t>
            </a:r>
            <a:endParaRPr sz="1800">
              <a:latin typeface="Calibri-Light"/>
              <a:cs typeface="Calibri-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41979" y="3796664"/>
            <a:ext cx="1685925" cy="2376170"/>
            <a:chOff x="3141979" y="3796664"/>
            <a:chExt cx="1685925" cy="237617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1979" y="3796664"/>
              <a:ext cx="1685924" cy="23761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69994" y="4452619"/>
              <a:ext cx="952500" cy="895350"/>
            </a:xfrm>
            <a:custGeom>
              <a:avLst/>
              <a:gdLst/>
              <a:ahLst/>
              <a:cxnLst/>
              <a:rect l="l" t="t" r="r" b="b"/>
              <a:pathLst>
                <a:path w="952500" h="895350">
                  <a:moveTo>
                    <a:pt x="0" y="447675"/>
                  </a:moveTo>
                  <a:lnTo>
                    <a:pt x="2458" y="401919"/>
                  </a:lnTo>
                  <a:lnTo>
                    <a:pt x="9676" y="357482"/>
                  </a:lnTo>
                  <a:lnTo>
                    <a:pt x="21411" y="314588"/>
                  </a:lnTo>
                  <a:lnTo>
                    <a:pt x="37427" y="273462"/>
                  </a:lnTo>
                  <a:lnTo>
                    <a:pt x="57482" y="234331"/>
                  </a:lnTo>
                  <a:lnTo>
                    <a:pt x="81338" y="197420"/>
                  </a:lnTo>
                  <a:lnTo>
                    <a:pt x="108755" y="162954"/>
                  </a:lnTo>
                  <a:lnTo>
                    <a:pt x="139493" y="131159"/>
                  </a:lnTo>
                  <a:lnTo>
                    <a:pt x="173314" y="102260"/>
                  </a:lnTo>
                  <a:lnTo>
                    <a:pt x="209977" y="76482"/>
                  </a:lnTo>
                  <a:lnTo>
                    <a:pt x="249244" y="54052"/>
                  </a:lnTo>
                  <a:lnTo>
                    <a:pt x="290875" y="35194"/>
                  </a:lnTo>
                  <a:lnTo>
                    <a:pt x="334631" y="20135"/>
                  </a:lnTo>
                  <a:lnTo>
                    <a:pt x="380271" y="9099"/>
                  </a:lnTo>
                  <a:lnTo>
                    <a:pt x="427557" y="2312"/>
                  </a:lnTo>
                  <a:lnTo>
                    <a:pt x="476250" y="0"/>
                  </a:lnTo>
                  <a:lnTo>
                    <a:pt x="524942" y="2312"/>
                  </a:lnTo>
                  <a:lnTo>
                    <a:pt x="572228" y="9099"/>
                  </a:lnTo>
                  <a:lnTo>
                    <a:pt x="617868" y="20135"/>
                  </a:lnTo>
                  <a:lnTo>
                    <a:pt x="661624" y="35194"/>
                  </a:lnTo>
                  <a:lnTo>
                    <a:pt x="703255" y="54052"/>
                  </a:lnTo>
                  <a:lnTo>
                    <a:pt x="742522" y="76482"/>
                  </a:lnTo>
                  <a:lnTo>
                    <a:pt x="779185" y="102260"/>
                  </a:lnTo>
                  <a:lnTo>
                    <a:pt x="813006" y="131159"/>
                  </a:lnTo>
                  <a:lnTo>
                    <a:pt x="843744" y="162954"/>
                  </a:lnTo>
                  <a:lnTo>
                    <a:pt x="871161" y="197420"/>
                  </a:lnTo>
                  <a:lnTo>
                    <a:pt x="895017" y="234331"/>
                  </a:lnTo>
                  <a:lnTo>
                    <a:pt x="915072" y="273462"/>
                  </a:lnTo>
                  <a:lnTo>
                    <a:pt x="931088" y="314588"/>
                  </a:lnTo>
                  <a:lnTo>
                    <a:pt x="942823" y="357482"/>
                  </a:lnTo>
                  <a:lnTo>
                    <a:pt x="950041" y="401919"/>
                  </a:lnTo>
                  <a:lnTo>
                    <a:pt x="952500" y="447675"/>
                  </a:lnTo>
                  <a:lnTo>
                    <a:pt x="950041" y="493451"/>
                  </a:lnTo>
                  <a:lnTo>
                    <a:pt x="942823" y="537904"/>
                  </a:lnTo>
                  <a:lnTo>
                    <a:pt x="931088" y="580809"/>
                  </a:lnTo>
                  <a:lnTo>
                    <a:pt x="915072" y="621940"/>
                  </a:lnTo>
                  <a:lnTo>
                    <a:pt x="895017" y="661074"/>
                  </a:lnTo>
                  <a:lnTo>
                    <a:pt x="871161" y="697985"/>
                  </a:lnTo>
                  <a:lnTo>
                    <a:pt x="843744" y="732448"/>
                  </a:lnTo>
                  <a:lnTo>
                    <a:pt x="813006" y="764238"/>
                  </a:lnTo>
                  <a:lnTo>
                    <a:pt x="779185" y="793130"/>
                  </a:lnTo>
                  <a:lnTo>
                    <a:pt x="742522" y="818900"/>
                  </a:lnTo>
                  <a:lnTo>
                    <a:pt x="703255" y="841323"/>
                  </a:lnTo>
                  <a:lnTo>
                    <a:pt x="661624" y="860172"/>
                  </a:lnTo>
                  <a:lnTo>
                    <a:pt x="617868" y="875225"/>
                  </a:lnTo>
                  <a:lnTo>
                    <a:pt x="572228" y="886255"/>
                  </a:lnTo>
                  <a:lnTo>
                    <a:pt x="524942" y="893038"/>
                  </a:lnTo>
                  <a:lnTo>
                    <a:pt x="476250" y="895350"/>
                  </a:lnTo>
                  <a:lnTo>
                    <a:pt x="427557" y="893038"/>
                  </a:lnTo>
                  <a:lnTo>
                    <a:pt x="380271" y="886255"/>
                  </a:lnTo>
                  <a:lnTo>
                    <a:pt x="334631" y="875225"/>
                  </a:lnTo>
                  <a:lnTo>
                    <a:pt x="290875" y="860172"/>
                  </a:lnTo>
                  <a:lnTo>
                    <a:pt x="249244" y="841323"/>
                  </a:lnTo>
                  <a:lnTo>
                    <a:pt x="209977" y="818900"/>
                  </a:lnTo>
                  <a:lnTo>
                    <a:pt x="173314" y="793130"/>
                  </a:lnTo>
                  <a:lnTo>
                    <a:pt x="139493" y="764238"/>
                  </a:lnTo>
                  <a:lnTo>
                    <a:pt x="108755" y="732448"/>
                  </a:lnTo>
                  <a:lnTo>
                    <a:pt x="81338" y="697985"/>
                  </a:lnTo>
                  <a:lnTo>
                    <a:pt x="57482" y="661074"/>
                  </a:lnTo>
                  <a:lnTo>
                    <a:pt x="37427" y="621940"/>
                  </a:lnTo>
                  <a:lnTo>
                    <a:pt x="21411" y="580809"/>
                  </a:lnTo>
                  <a:lnTo>
                    <a:pt x="9676" y="537904"/>
                  </a:lnTo>
                  <a:lnTo>
                    <a:pt x="2458" y="493451"/>
                  </a:lnTo>
                  <a:lnTo>
                    <a:pt x="0" y="447675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2690" y="3844289"/>
            <a:ext cx="1511300" cy="2312035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963294" y="6904989"/>
            <a:ext cx="1837689" cy="1751964"/>
            <a:chOff x="963294" y="6904989"/>
            <a:chExt cx="1837689" cy="1751964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294" y="6904989"/>
              <a:ext cx="1837689" cy="175196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0605" y="7697469"/>
              <a:ext cx="190753" cy="13119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954020" y="6905625"/>
            <a:ext cx="1798320" cy="1751964"/>
            <a:chOff x="2954020" y="6905625"/>
            <a:chExt cx="1798320" cy="1751964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4020" y="6905625"/>
              <a:ext cx="1798320" cy="175196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52951" y="7582788"/>
              <a:ext cx="253365" cy="381000"/>
            </a:xfrm>
            <a:custGeom>
              <a:avLst/>
              <a:gdLst/>
              <a:ahLst/>
              <a:cxnLst/>
              <a:rect l="l" t="t" r="r" b="b"/>
              <a:pathLst>
                <a:path w="253364" h="381000">
                  <a:moveTo>
                    <a:pt x="88900" y="0"/>
                  </a:moveTo>
                  <a:lnTo>
                    <a:pt x="0" y="48768"/>
                  </a:lnTo>
                  <a:lnTo>
                    <a:pt x="54356" y="146431"/>
                  </a:lnTo>
                  <a:lnTo>
                    <a:pt x="62991" y="109855"/>
                  </a:lnTo>
                  <a:lnTo>
                    <a:pt x="112360" y="137171"/>
                  </a:lnTo>
                  <a:lnTo>
                    <a:pt x="154415" y="170152"/>
                  </a:lnTo>
                  <a:lnTo>
                    <a:pt x="188468" y="207683"/>
                  </a:lnTo>
                  <a:lnTo>
                    <a:pt x="213830" y="248648"/>
                  </a:lnTo>
                  <a:lnTo>
                    <a:pt x="229813" y="291933"/>
                  </a:lnTo>
                  <a:lnTo>
                    <a:pt x="235728" y="336422"/>
                  </a:lnTo>
                  <a:lnTo>
                    <a:pt x="230886" y="381000"/>
                  </a:lnTo>
                  <a:lnTo>
                    <a:pt x="248158" y="307848"/>
                  </a:lnTo>
                  <a:lnTo>
                    <a:pt x="253000" y="263229"/>
                  </a:lnTo>
                  <a:lnTo>
                    <a:pt x="247085" y="218722"/>
                  </a:lnTo>
                  <a:lnTo>
                    <a:pt x="231102" y="175433"/>
                  </a:lnTo>
                  <a:lnTo>
                    <a:pt x="205740" y="134467"/>
                  </a:lnTo>
                  <a:lnTo>
                    <a:pt x="171687" y="96931"/>
                  </a:lnTo>
                  <a:lnTo>
                    <a:pt x="129632" y="63932"/>
                  </a:lnTo>
                  <a:lnTo>
                    <a:pt x="80263" y="36576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37508" y="7926324"/>
              <a:ext cx="351155" cy="205104"/>
            </a:xfrm>
            <a:custGeom>
              <a:avLst/>
              <a:gdLst/>
              <a:ahLst/>
              <a:cxnLst/>
              <a:rect l="l" t="t" r="r" b="b"/>
              <a:pathLst>
                <a:path w="351154" h="205104">
                  <a:moveTo>
                    <a:pt x="351154" y="0"/>
                  </a:moveTo>
                  <a:lnTo>
                    <a:pt x="328619" y="36481"/>
                  </a:lnTo>
                  <a:lnTo>
                    <a:pt x="298485" y="67661"/>
                  </a:lnTo>
                  <a:lnTo>
                    <a:pt x="261809" y="93152"/>
                  </a:lnTo>
                  <a:lnTo>
                    <a:pt x="219646" y="112569"/>
                  </a:lnTo>
                  <a:lnTo>
                    <a:pt x="173054" y="125527"/>
                  </a:lnTo>
                  <a:lnTo>
                    <a:pt x="123090" y="131641"/>
                  </a:lnTo>
                  <a:lnTo>
                    <a:pt x="70810" y="130524"/>
                  </a:lnTo>
                  <a:lnTo>
                    <a:pt x="17271" y="121792"/>
                  </a:lnTo>
                  <a:lnTo>
                    <a:pt x="0" y="195071"/>
                  </a:lnTo>
                  <a:lnTo>
                    <a:pt x="53520" y="203824"/>
                  </a:lnTo>
                  <a:lnTo>
                    <a:pt x="105563" y="204976"/>
                  </a:lnTo>
                  <a:lnTo>
                    <a:pt x="155151" y="198971"/>
                  </a:lnTo>
                  <a:lnTo>
                    <a:pt x="201305" y="186252"/>
                  </a:lnTo>
                  <a:lnTo>
                    <a:pt x="243048" y="167263"/>
                  </a:lnTo>
                  <a:lnTo>
                    <a:pt x="279399" y="142446"/>
                  </a:lnTo>
                  <a:lnTo>
                    <a:pt x="309382" y="112246"/>
                  </a:lnTo>
                  <a:lnTo>
                    <a:pt x="332018" y="77104"/>
                  </a:lnTo>
                  <a:lnTo>
                    <a:pt x="346328" y="37464"/>
                  </a:lnTo>
                  <a:lnTo>
                    <a:pt x="350704" y="9497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607567"/>
            <a:ext cx="1304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6.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CERTIFICATES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59" y="1097241"/>
            <a:ext cx="5714999" cy="8305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430" y="922019"/>
            <a:ext cx="5843353" cy="7972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997965"/>
            <a:ext cx="6059805" cy="865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-5" dirty="0">
                <a:latin typeface="Calibri-Light"/>
                <a:cs typeface="Calibri-Light"/>
              </a:rPr>
              <a:t>1.</a:t>
            </a:r>
            <a:r>
              <a:rPr sz="1600" spc="215" dirty="0">
                <a:latin typeface="Calibri-Light"/>
                <a:cs typeface="Calibri-Light"/>
              </a:rPr>
              <a:t> </a:t>
            </a:r>
            <a:r>
              <a:rPr sz="1400" spc="-5" dirty="0">
                <a:latin typeface="Calibri-Light"/>
                <a:cs typeface="Calibri-Light"/>
              </a:rPr>
              <a:t>IMPORTANT</a:t>
            </a:r>
            <a:r>
              <a:rPr sz="1400" spc="-15" dirty="0">
                <a:latin typeface="Calibri-Light"/>
                <a:cs typeface="Calibri-Light"/>
              </a:rPr>
              <a:t> </a:t>
            </a:r>
            <a:r>
              <a:rPr sz="1400" dirty="0">
                <a:latin typeface="Calibri-Light"/>
                <a:cs typeface="Calibri-Light"/>
              </a:rPr>
              <a:t>GENERAL</a:t>
            </a:r>
            <a:r>
              <a:rPr sz="1400" spc="-20" dirty="0">
                <a:latin typeface="Calibri-Light"/>
                <a:cs typeface="Calibri-Light"/>
              </a:rPr>
              <a:t> </a:t>
            </a:r>
            <a:r>
              <a:rPr sz="1400" dirty="0">
                <a:latin typeface="Calibri-Light"/>
                <a:cs typeface="Calibri-Light"/>
              </a:rPr>
              <a:t>INFORMATION</a:t>
            </a: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200" spc="-5" dirty="0">
                <a:latin typeface="Calibri-Light"/>
                <a:cs typeface="Calibri-Light"/>
              </a:rPr>
              <a:t>This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manual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refers 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following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model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from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lang="fr-FR" sz="1200" spc="-5" dirty="0">
                <a:latin typeface="Calibri-Light"/>
                <a:cs typeface="Calibri-Light"/>
              </a:rPr>
              <a:t>OL 41 </a:t>
            </a:r>
            <a:r>
              <a:rPr sz="1200" spc="-5" dirty="0">
                <a:latin typeface="Calibri-Light"/>
                <a:cs typeface="Calibri-Light"/>
              </a:rPr>
              <a:t>: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Calibri-Light"/>
              <a:cs typeface="Calibri-Light"/>
            </a:endParaRPr>
          </a:p>
          <a:p>
            <a:pPr marL="12700">
              <a:lnSpc>
                <a:spcPct val="100000"/>
              </a:lnSpc>
              <a:tabLst>
                <a:tab pos="1605280" algn="l"/>
              </a:tabLst>
            </a:pPr>
            <a:r>
              <a:rPr sz="1200" dirty="0">
                <a:latin typeface="Calibri-Light"/>
                <a:cs typeface="Calibri-Light"/>
              </a:rPr>
              <a:t>Art.No.: </a:t>
            </a:r>
            <a:r>
              <a:rPr sz="1200" spc="-5" dirty="0">
                <a:latin typeface="Calibri-Light"/>
                <a:cs typeface="Calibri-Light"/>
              </a:rPr>
              <a:t>10.000	</a:t>
            </a:r>
            <a:r>
              <a:rPr lang="fr-FR" sz="1200" spc="-5" dirty="0">
                <a:latin typeface="Calibri-Light"/>
                <a:cs typeface="Calibri-Light"/>
              </a:rPr>
              <a:t>OL 41</a:t>
            </a:r>
            <a:r>
              <a:rPr sz="1200" spc="-5" dirty="0">
                <a:latin typeface="Calibri-Light"/>
                <a:cs typeface="Calibri-Light"/>
              </a:rPr>
              <a:t> Advance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Version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04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Calibri-Light"/>
              <a:cs typeface="Calibri-Light"/>
            </a:endParaRPr>
          </a:p>
          <a:p>
            <a:pPr marL="12700" marR="8255" algn="just">
              <a:lnSpc>
                <a:spcPct val="101699"/>
              </a:lnSpc>
              <a:spcBef>
                <a:spcPts val="5"/>
              </a:spcBef>
            </a:pP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technical data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lang="fr-FR" sz="1200" spc="-5" dirty="0" err="1">
                <a:latin typeface="Calibri-Light"/>
                <a:cs typeface="Calibri-Light"/>
              </a:rPr>
              <a:t>Sempa</a:t>
            </a:r>
            <a:r>
              <a:rPr sz="1200" spc="-5" dirty="0">
                <a:latin typeface="Calibri-Light"/>
                <a:cs typeface="Calibri-Light"/>
              </a:rPr>
              <a:t> commercial Orange </a:t>
            </a:r>
            <a:r>
              <a:rPr sz="1200" dirty="0">
                <a:latin typeface="Calibri-Light"/>
                <a:cs typeface="Calibri-Light"/>
              </a:rPr>
              <a:t>juicers (tension, </a:t>
            </a:r>
            <a:r>
              <a:rPr sz="1200" spc="-5" dirty="0">
                <a:latin typeface="Calibri-Light"/>
                <a:cs typeface="Calibri-Light"/>
              </a:rPr>
              <a:t>frequency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other </a:t>
            </a:r>
            <a:r>
              <a:rPr sz="1200" dirty="0">
                <a:latin typeface="Calibri-Light"/>
                <a:cs typeface="Calibri-Light"/>
              </a:rPr>
              <a:t>data)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 </a:t>
            </a:r>
            <a:r>
              <a:rPr sz="1200" spc="-5" dirty="0">
                <a:latin typeface="Calibri-Light"/>
                <a:cs typeface="Calibri-Light"/>
              </a:rPr>
              <a:t>located on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identification plate, which </a:t>
            </a:r>
            <a:r>
              <a:rPr sz="1200" dirty="0">
                <a:latin typeface="Calibri-Light"/>
                <a:cs typeface="Calibri-Light"/>
              </a:rPr>
              <a:t>is </a:t>
            </a:r>
            <a:r>
              <a:rPr sz="1200" spc="-5" dirty="0">
                <a:latin typeface="Calibri-Light"/>
                <a:cs typeface="Calibri-Light"/>
              </a:rPr>
              <a:t>both on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back </a:t>
            </a:r>
            <a:r>
              <a:rPr sz="1200" dirty="0">
                <a:latin typeface="Calibri-Light"/>
                <a:cs typeface="Calibri-Light"/>
              </a:rPr>
              <a:t>page </a:t>
            </a:r>
            <a:r>
              <a:rPr sz="1200" spc="-5" dirty="0">
                <a:latin typeface="Calibri-Light"/>
                <a:cs typeface="Calibri-Light"/>
              </a:rPr>
              <a:t>of this operating/instruction 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manual</a:t>
            </a:r>
            <a:r>
              <a:rPr sz="1200" dirty="0">
                <a:latin typeface="Calibri-Light"/>
                <a:cs typeface="Calibri-Light"/>
              </a:rPr>
              <a:t> as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well</a:t>
            </a:r>
            <a:r>
              <a:rPr sz="1200" dirty="0">
                <a:latin typeface="Calibri-Light"/>
                <a:cs typeface="Calibri-Light"/>
              </a:rPr>
              <a:t> as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equipment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itself.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Calibri-Light"/>
              <a:cs typeface="Calibri-Light"/>
            </a:endParaRPr>
          </a:p>
          <a:p>
            <a:pPr marL="241300" marR="7620" indent="-228600" algn="just">
              <a:lnSpc>
                <a:spcPct val="1018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This </a:t>
            </a:r>
            <a:r>
              <a:rPr sz="1200" dirty="0">
                <a:latin typeface="Calibri-Light"/>
                <a:cs typeface="Calibri-Light"/>
              </a:rPr>
              <a:t>unit can be </a:t>
            </a:r>
            <a:r>
              <a:rPr sz="1200" spc="-5" dirty="0">
                <a:latin typeface="Calibri-Light"/>
                <a:cs typeface="Calibri-Light"/>
              </a:rPr>
              <a:t>used </a:t>
            </a:r>
            <a:r>
              <a:rPr sz="1200" dirty="0">
                <a:latin typeface="Calibri-Light"/>
                <a:cs typeface="Calibri-Light"/>
              </a:rPr>
              <a:t>by children </a:t>
            </a:r>
            <a:r>
              <a:rPr sz="1200" spc="-5" dirty="0">
                <a:latin typeface="Calibri-Light"/>
                <a:cs typeface="Calibri-Light"/>
              </a:rPr>
              <a:t>aged </a:t>
            </a:r>
            <a:r>
              <a:rPr sz="1200" dirty="0">
                <a:latin typeface="Calibri-Light"/>
                <a:cs typeface="Calibri-Light"/>
              </a:rPr>
              <a:t>8 </a:t>
            </a:r>
            <a:r>
              <a:rPr sz="1200" spc="-5" dirty="0">
                <a:latin typeface="Calibri-Light"/>
                <a:cs typeface="Calibri-Light"/>
              </a:rPr>
              <a:t>years and </a:t>
            </a:r>
            <a:r>
              <a:rPr sz="1200" dirty="0">
                <a:latin typeface="Calibri-Light"/>
                <a:cs typeface="Calibri-Light"/>
              </a:rPr>
              <a:t>above and persons </a:t>
            </a:r>
            <a:r>
              <a:rPr sz="1200" spc="-5" dirty="0">
                <a:latin typeface="Calibri-Light"/>
                <a:cs typeface="Calibri-Light"/>
              </a:rPr>
              <a:t>with </a:t>
            </a:r>
            <a:r>
              <a:rPr sz="1200" dirty="0">
                <a:latin typeface="Calibri-Light"/>
                <a:cs typeface="Calibri-Light"/>
              </a:rPr>
              <a:t>reduced </a:t>
            </a:r>
            <a:r>
              <a:rPr sz="1200" spc="-5" dirty="0">
                <a:latin typeface="Calibri-Light"/>
                <a:cs typeface="Calibri-Light"/>
              </a:rPr>
              <a:t>physical, </a:t>
            </a:r>
            <a:r>
              <a:rPr sz="1200" dirty="0">
                <a:latin typeface="Calibri-Light"/>
                <a:cs typeface="Calibri-Light"/>
              </a:rPr>
              <a:t> sensory </a:t>
            </a:r>
            <a:r>
              <a:rPr sz="1200" spc="-10" dirty="0">
                <a:latin typeface="Calibri-Light"/>
                <a:cs typeface="Calibri-Light"/>
              </a:rPr>
              <a:t>or </a:t>
            </a:r>
            <a:r>
              <a:rPr sz="1200" spc="-5" dirty="0">
                <a:latin typeface="Calibri-Light"/>
                <a:cs typeface="Calibri-Light"/>
              </a:rPr>
              <a:t>mental capabilities or </a:t>
            </a:r>
            <a:r>
              <a:rPr sz="1200" dirty="0">
                <a:latin typeface="Calibri-Light"/>
                <a:cs typeface="Calibri-Light"/>
              </a:rPr>
              <a:t>lack </a:t>
            </a:r>
            <a:r>
              <a:rPr sz="1200" spc="-5" dirty="0">
                <a:latin typeface="Calibri-Light"/>
                <a:cs typeface="Calibri-Light"/>
              </a:rPr>
              <a:t>of experience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knowledge </a:t>
            </a:r>
            <a:r>
              <a:rPr sz="1200" dirty="0">
                <a:latin typeface="Calibri-Light"/>
                <a:cs typeface="Calibri-Light"/>
              </a:rPr>
              <a:t>when </a:t>
            </a:r>
            <a:r>
              <a:rPr sz="1200" spc="-5" dirty="0">
                <a:latin typeface="Calibri-Light"/>
                <a:cs typeface="Calibri-Light"/>
              </a:rPr>
              <a:t>they </a:t>
            </a:r>
            <a:r>
              <a:rPr sz="1200" dirty="0">
                <a:latin typeface="Calibri-Light"/>
                <a:cs typeface="Calibri-Light"/>
              </a:rPr>
              <a:t>have been </a:t>
            </a:r>
            <a:r>
              <a:rPr sz="1200" spc="-5" dirty="0">
                <a:latin typeface="Calibri-Light"/>
                <a:cs typeface="Calibri-Light"/>
              </a:rPr>
              <a:t>given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supervision </a:t>
            </a:r>
            <a:r>
              <a:rPr sz="1200" spc="-5" dirty="0">
                <a:latin typeface="Calibri-Light"/>
                <a:cs typeface="Calibri-Light"/>
              </a:rPr>
              <a:t>or instruction concerning </a:t>
            </a:r>
            <a:r>
              <a:rPr sz="1200" dirty="0">
                <a:latin typeface="Calibri-Light"/>
                <a:cs typeface="Calibri-Light"/>
              </a:rPr>
              <a:t>the safe </a:t>
            </a:r>
            <a:r>
              <a:rPr sz="1200" spc="-5" dirty="0">
                <a:latin typeface="Calibri-Light"/>
                <a:cs typeface="Calibri-Light"/>
              </a:rPr>
              <a:t>use 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device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understand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resulting 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risks. </a:t>
            </a:r>
            <a:r>
              <a:rPr sz="1200" dirty="0">
                <a:latin typeface="Calibri-Light"/>
                <a:cs typeface="Calibri-Light"/>
              </a:rPr>
              <a:t>Do not </a:t>
            </a:r>
            <a:r>
              <a:rPr sz="1200" spc="-5" dirty="0">
                <a:latin typeface="Calibri-Light"/>
                <a:cs typeface="Calibri-Light"/>
              </a:rPr>
              <a:t>let children </a:t>
            </a:r>
            <a:r>
              <a:rPr sz="1200" dirty="0">
                <a:latin typeface="Calibri-Light"/>
                <a:cs typeface="Calibri-Light"/>
              </a:rPr>
              <a:t>play with this </a:t>
            </a:r>
            <a:r>
              <a:rPr sz="1200" spc="-5" dirty="0">
                <a:latin typeface="Calibri-Light"/>
                <a:cs typeface="Calibri-Light"/>
              </a:rPr>
              <a:t>device. Cleaning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user maintenance </a:t>
            </a:r>
            <a:r>
              <a:rPr sz="1200" dirty="0">
                <a:latin typeface="Calibri-Light"/>
                <a:cs typeface="Calibri-Light"/>
              </a:rPr>
              <a:t>must not </a:t>
            </a:r>
            <a:r>
              <a:rPr sz="1200" spc="-10" dirty="0">
                <a:latin typeface="Calibri-Light"/>
                <a:cs typeface="Calibri-Light"/>
              </a:rPr>
              <a:t>be </a:t>
            </a:r>
            <a:r>
              <a:rPr sz="1200" spc="-5" dirty="0">
                <a:latin typeface="Calibri-Light"/>
                <a:cs typeface="Calibri-Light"/>
              </a:rPr>
              <a:t> carried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out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by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children </a:t>
            </a:r>
            <a:r>
              <a:rPr sz="1200" spc="-5" dirty="0">
                <a:latin typeface="Calibri-Light"/>
                <a:cs typeface="Calibri-Light"/>
              </a:rPr>
              <a:t>without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supervision.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11430" indent="-228600" algn="just">
              <a:lnSpc>
                <a:spcPct val="1024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If </a:t>
            </a:r>
            <a:r>
              <a:rPr sz="1200" dirty="0">
                <a:latin typeface="Calibri-Light"/>
                <a:cs typeface="Calibri-Light"/>
              </a:rPr>
              <a:t>the supply cord is </a:t>
            </a:r>
            <a:r>
              <a:rPr sz="1200" spc="-5" dirty="0">
                <a:latin typeface="Calibri-Light"/>
                <a:cs typeface="Calibri-Light"/>
              </a:rPr>
              <a:t>damaged, </a:t>
            </a:r>
            <a:r>
              <a:rPr sz="1200" dirty="0">
                <a:latin typeface="Calibri-Light"/>
                <a:cs typeface="Calibri-Light"/>
              </a:rPr>
              <a:t>it must be </a:t>
            </a:r>
            <a:r>
              <a:rPr sz="1200" spc="-5" dirty="0">
                <a:latin typeface="Calibri-Light"/>
                <a:cs typeface="Calibri-Light"/>
              </a:rPr>
              <a:t>replaced </a:t>
            </a:r>
            <a:r>
              <a:rPr sz="1200" dirty="0">
                <a:latin typeface="Calibri-Light"/>
                <a:cs typeface="Calibri-Light"/>
              </a:rPr>
              <a:t>by the </a:t>
            </a:r>
            <a:r>
              <a:rPr sz="1200" spc="-5" dirty="0">
                <a:latin typeface="Calibri-Light"/>
                <a:cs typeface="Calibri-Light"/>
              </a:rPr>
              <a:t>manufacturer, its service agent or </a:t>
            </a:r>
            <a:r>
              <a:rPr sz="1200" dirty="0">
                <a:latin typeface="Calibri-Light"/>
                <a:cs typeface="Calibri-Light"/>
              </a:rPr>
              <a:t> similarly </a:t>
            </a:r>
            <a:r>
              <a:rPr sz="1200" spc="-5" dirty="0">
                <a:latin typeface="Calibri-Light"/>
                <a:cs typeface="Calibri-Light"/>
              </a:rPr>
              <a:t>qualified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persons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 </a:t>
            </a:r>
            <a:r>
              <a:rPr sz="1200" spc="-5" dirty="0">
                <a:latin typeface="Calibri-Light"/>
                <a:cs typeface="Calibri-Light"/>
              </a:rPr>
              <a:t>order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 </a:t>
            </a:r>
            <a:r>
              <a:rPr sz="1200" spc="-5" dirty="0">
                <a:latin typeface="Calibri-Light"/>
                <a:cs typeface="Calibri-Light"/>
              </a:rPr>
              <a:t>avoid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 </a:t>
            </a:r>
            <a:r>
              <a:rPr sz="1200" spc="-5" dirty="0">
                <a:latin typeface="Calibri-Light"/>
                <a:cs typeface="Calibri-Light"/>
              </a:rPr>
              <a:t>hazard.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9525" indent="-228600" algn="just">
              <a:lnSpc>
                <a:spcPct val="1016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Protective clothing, protective equipment </a:t>
            </a:r>
            <a:r>
              <a:rPr sz="1200" dirty="0">
                <a:latin typeface="Calibri-Light"/>
                <a:cs typeface="Calibri-Light"/>
              </a:rPr>
              <a:t>is not </a:t>
            </a:r>
            <a:r>
              <a:rPr sz="1200" spc="-5" dirty="0">
                <a:latin typeface="Calibri-Light"/>
                <a:cs typeface="Calibri-Light"/>
              </a:rPr>
              <a:t>necessary </a:t>
            </a:r>
            <a:r>
              <a:rPr sz="1200" dirty="0">
                <a:latin typeface="Calibri-Light"/>
                <a:cs typeface="Calibri-Light"/>
              </a:rPr>
              <a:t>for the </a:t>
            </a:r>
            <a:r>
              <a:rPr sz="1200" spc="-5" dirty="0">
                <a:latin typeface="Calibri-Light"/>
                <a:cs typeface="Calibri-Light"/>
              </a:rPr>
              <a:t>operation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operating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8890" indent="-228600" algn="just">
              <a:lnSpc>
                <a:spcPct val="102099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For all technical </a:t>
            </a:r>
            <a:r>
              <a:rPr sz="1200" spc="-5" dirty="0">
                <a:latin typeface="Calibri-Light"/>
                <a:cs typeface="Calibri-Light"/>
              </a:rPr>
              <a:t>questions, please refer </a:t>
            </a:r>
            <a:r>
              <a:rPr sz="1200" dirty="0">
                <a:latin typeface="Calibri-Light"/>
                <a:cs typeface="Calibri-Light"/>
              </a:rPr>
              <a:t>to your </a:t>
            </a:r>
            <a:r>
              <a:rPr sz="1200" spc="-5" dirty="0">
                <a:latin typeface="Calibri-Light"/>
                <a:cs typeface="Calibri-Light"/>
              </a:rPr>
              <a:t>official dealer or official customer service </a:t>
            </a:r>
            <a:r>
              <a:rPr sz="1200" dirty="0">
                <a:latin typeface="Calibri-Light"/>
                <a:cs typeface="Calibri-Light"/>
              </a:rPr>
              <a:t> representative and </a:t>
            </a:r>
            <a:r>
              <a:rPr sz="1200" spc="-5" dirty="0">
                <a:latin typeface="Calibri-Light"/>
                <a:cs typeface="Calibri-Light"/>
              </a:rPr>
              <a:t>mention </a:t>
            </a:r>
            <a:r>
              <a:rPr sz="1200" dirty="0">
                <a:latin typeface="Calibri-Light"/>
                <a:cs typeface="Calibri-Light"/>
              </a:rPr>
              <a:t>the article and serial </a:t>
            </a:r>
            <a:r>
              <a:rPr sz="1200" spc="-5" dirty="0">
                <a:latin typeface="Calibri-Light"/>
                <a:cs typeface="Calibri-Light"/>
              </a:rPr>
              <a:t>number of </a:t>
            </a:r>
            <a:r>
              <a:rPr sz="1200" dirty="0">
                <a:latin typeface="Calibri-Light"/>
                <a:cs typeface="Calibri-Light"/>
              </a:rPr>
              <a:t>your </a:t>
            </a:r>
            <a:r>
              <a:rPr sz="1200" spc="-5" dirty="0">
                <a:latin typeface="Calibri-Light"/>
                <a:cs typeface="Calibri-Light"/>
              </a:rPr>
              <a:t>machine </a:t>
            </a:r>
            <a:r>
              <a:rPr sz="1200" dirty="0">
                <a:latin typeface="Calibri-Light"/>
                <a:cs typeface="Calibri-Light"/>
              </a:rPr>
              <a:t>which can be found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 </a:t>
            </a:r>
            <a:r>
              <a:rPr sz="1200" dirty="0">
                <a:latin typeface="Calibri-Light"/>
                <a:cs typeface="Calibri-Light"/>
              </a:rPr>
              <a:t>the rear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side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6985" indent="-228600" algn="just">
              <a:lnSpc>
                <a:spcPct val="1016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Clean</a:t>
            </a:r>
            <a:r>
              <a:rPr sz="1200" spc="-5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all</a:t>
            </a:r>
            <a:r>
              <a:rPr sz="1200" spc="-5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areas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parts</a:t>
            </a:r>
            <a:r>
              <a:rPr sz="1200" spc="-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which</a:t>
            </a:r>
            <a:r>
              <a:rPr sz="1200" spc="-5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come</a:t>
            </a:r>
            <a:r>
              <a:rPr sz="1200" spc="-5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into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contact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fruit</a:t>
            </a:r>
            <a:r>
              <a:rPr sz="1200" spc="-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juice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before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initial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-Light"/>
                <a:cs typeface="Calibri-Light"/>
              </a:rPr>
              <a:t>operation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as</a:t>
            </a:r>
            <a:r>
              <a:rPr sz="1200" spc="-5" dirty="0">
                <a:latin typeface="Calibri-Light"/>
                <a:cs typeface="Calibri-Light"/>
              </a:rPr>
              <a:t> shown</a:t>
            </a:r>
            <a:r>
              <a:rPr sz="1200" dirty="0">
                <a:latin typeface="Calibri-Light"/>
                <a:cs typeface="Calibri-Light"/>
              </a:rPr>
              <a:t> in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cleaning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instruction.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6985" indent="-228600" algn="just">
              <a:lnSpc>
                <a:spcPct val="102499"/>
              </a:lnSpc>
              <a:buFont typeface="Arial"/>
              <a:buChar char="•"/>
              <a:tabLst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Before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cleaning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machine,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making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any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repairs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or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maintenance,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it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obligatory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these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instructions:</a:t>
            </a:r>
            <a:endParaRPr sz="1200" dirty="0">
              <a:latin typeface="Calibri-Light"/>
              <a:cs typeface="Calibri-Light"/>
            </a:endParaRPr>
          </a:p>
          <a:p>
            <a:pPr marL="462280" lvl="1" indent="-228600" algn="just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2280" algn="l"/>
              </a:tabLst>
            </a:pPr>
            <a:r>
              <a:rPr sz="1200" spc="-5" dirty="0">
                <a:latin typeface="Calibri-Light"/>
                <a:cs typeface="Calibri-Light"/>
              </a:rPr>
              <a:t>Operate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until </a:t>
            </a:r>
            <a:r>
              <a:rPr sz="1200" spc="-10" dirty="0">
                <a:latin typeface="Calibri-Light"/>
                <a:cs typeface="Calibri-Light"/>
              </a:rPr>
              <a:t>no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more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fruits</a:t>
            </a:r>
            <a:r>
              <a:rPr sz="1200" spc="5" dirty="0">
                <a:latin typeface="Calibri-Light"/>
                <a:cs typeface="Calibri-Light"/>
              </a:rPr>
              <a:t> are</a:t>
            </a:r>
            <a:r>
              <a:rPr sz="1200" spc="-5" dirty="0">
                <a:latin typeface="Calibri-Light"/>
                <a:cs typeface="Calibri-Light"/>
              </a:rPr>
              <a:t> left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-5" dirty="0">
                <a:latin typeface="Calibri-Light"/>
                <a:cs typeface="Calibri-Light"/>
              </a:rPr>
              <a:t> the </a:t>
            </a:r>
            <a:r>
              <a:rPr sz="1200" dirty="0">
                <a:latin typeface="Calibri-Light"/>
                <a:cs typeface="Calibri-Light"/>
              </a:rPr>
              <a:t>pressing </a:t>
            </a:r>
            <a:r>
              <a:rPr sz="1200" spc="-5" dirty="0">
                <a:latin typeface="Calibri-Light"/>
                <a:cs typeface="Calibri-Light"/>
              </a:rPr>
              <a:t>area.</a:t>
            </a:r>
            <a:endParaRPr sz="1200" dirty="0">
              <a:latin typeface="Calibri-Light"/>
              <a:cs typeface="Calibri-Light"/>
            </a:endParaRPr>
          </a:p>
          <a:p>
            <a:pPr marL="462280" marR="8255" lvl="1" indent="-228600" algn="just">
              <a:lnSpc>
                <a:spcPct val="101699"/>
              </a:lnSpc>
              <a:buAutoNum type="arabicPeriod"/>
              <a:tabLst>
                <a:tab pos="462280" algn="l"/>
              </a:tabLst>
            </a:pPr>
            <a:r>
              <a:rPr sz="1200" dirty="0">
                <a:latin typeface="Calibri-Light"/>
                <a:cs typeface="Calibri-Light"/>
              </a:rPr>
              <a:t>Switch </a:t>
            </a:r>
            <a:r>
              <a:rPr sz="1200" spc="-5" dirty="0">
                <a:latin typeface="Calibri-Light"/>
                <a:cs typeface="Calibri-Light"/>
              </a:rPr>
              <a:t>off </a:t>
            </a:r>
            <a:r>
              <a:rPr sz="1200" dirty="0">
                <a:latin typeface="Calibri-Light"/>
                <a:cs typeface="Calibri-Light"/>
              </a:rPr>
              <a:t>machine </a:t>
            </a:r>
            <a:r>
              <a:rPr sz="1200" spc="-5" dirty="0">
                <a:latin typeface="Calibri-Light"/>
                <a:cs typeface="Calibri-Light"/>
              </a:rPr>
              <a:t>according </a:t>
            </a:r>
            <a:r>
              <a:rPr sz="1200" dirty="0">
                <a:latin typeface="Calibri-Light"/>
                <a:cs typeface="Calibri-Light"/>
              </a:rPr>
              <a:t>to </a:t>
            </a:r>
            <a:r>
              <a:rPr sz="1200" spc="-5" dirty="0">
                <a:latin typeface="Calibri-Light"/>
                <a:cs typeface="Calibri-Light"/>
              </a:rPr>
              <a:t>specification of the instruction manual (depending on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 </a:t>
            </a:r>
            <a:r>
              <a:rPr sz="1200" spc="-5" dirty="0">
                <a:latin typeface="Calibri-Light"/>
                <a:cs typeface="Calibri-Light"/>
              </a:rPr>
              <a:t>type: </a:t>
            </a:r>
            <a:r>
              <a:rPr sz="1200" dirty="0">
                <a:latin typeface="Calibri-Light"/>
                <a:cs typeface="Calibri-Light"/>
              </a:rPr>
              <a:t>by </a:t>
            </a:r>
            <a:r>
              <a:rPr sz="1200" spc="-5" dirty="0">
                <a:latin typeface="Calibri-Light"/>
                <a:cs typeface="Calibri-Light"/>
              </a:rPr>
              <a:t>automatically stop, </a:t>
            </a:r>
            <a:r>
              <a:rPr sz="1200" dirty="0">
                <a:latin typeface="Calibri-Light"/>
                <a:cs typeface="Calibri-Light"/>
              </a:rPr>
              <a:t>by </a:t>
            </a:r>
            <a:r>
              <a:rPr sz="1200" spc="-5" dirty="0">
                <a:latin typeface="Calibri-Light"/>
                <a:cs typeface="Calibri-Light"/>
              </a:rPr>
              <a:t>pushing ON/OFF </a:t>
            </a:r>
            <a:r>
              <a:rPr sz="1200" dirty="0">
                <a:latin typeface="Calibri-Light"/>
                <a:cs typeface="Calibri-Light"/>
              </a:rPr>
              <a:t>button </a:t>
            </a:r>
            <a:r>
              <a:rPr sz="1200" spc="-5" dirty="0">
                <a:latin typeface="Calibri-Light"/>
                <a:cs typeface="Calibri-Light"/>
              </a:rPr>
              <a:t>of the </a:t>
            </a:r>
            <a:r>
              <a:rPr sz="1200" dirty="0">
                <a:latin typeface="Calibri-Light"/>
                <a:cs typeface="Calibri-Light"/>
              </a:rPr>
              <a:t>machine </a:t>
            </a:r>
            <a:r>
              <a:rPr sz="1200" spc="-5" dirty="0">
                <a:latin typeface="Calibri-Light"/>
                <a:cs typeface="Calibri-Light"/>
              </a:rPr>
              <a:t>or </a:t>
            </a:r>
            <a:r>
              <a:rPr sz="1200" dirty="0">
                <a:latin typeface="Calibri-Light"/>
                <a:cs typeface="Calibri-Light"/>
              </a:rPr>
              <a:t>by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releasing </a:t>
            </a:r>
            <a:r>
              <a:rPr sz="1200" dirty="0">
                <a:latin typeface="Calibri-Light"/>
                <a:cs typeface="Calibri-Light"/>
              </a:rPr>
              <a:t>SB tap) and remove all </a:t>
            </a:r>
            <a:r>
              <a:rPr sz="1200" spc="-5" dirty="0">
                <a:latin typeface="Calibri-Light"/>
                <a:cs typeface="Calibri-Light"/>
              </a:rPr>
              <a:t>remaining fruits or parts 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fruits manually 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pressing</a:t>
            </a:r>
            <a:r>
              <a:rPr sz="1200" spc="-5" dirty="0">
                <a:latin typeface="Calibri-Light"/>
                <a:cs typeface="Calibri-Light"/>
              </a:rPr>
              <a:t> area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and/or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endParaRPr sz="1200" dirty="0">
              <a:latin typeface="Calibri-Light"/>
              <a:cs typeface="Calibri-Light"/>
            </a:endParaRPr>
          </a:p>
          <a:p>
            <a:pPr marL="462280" lvl="1" indent="-2286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2280" algn="l"/>
              </a:tabLst>
            </a:pPr>
            <a:r>
              <a:rPr sz="1200" spc="-5" dirty="0">
                <a:latin typeface="Calibri-Light"/>
                <a:cs typeface="Calibri-Light"/>
              </a:rPr>
              <a:t>Finally</a:t>
            </a:r>
            <a:r>
              <a:rPr sz="1200" spc="19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switch</a:t>
            </a:r>
            <a:r>
              <a:rPr sz="1200" spc="19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off</a:t>
            </a:r>
            <a:r>
              <a:rPr sz="1200" spc="19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main</a:t>
            </a:r>
            <a:r>
              <a:rPr sz="1200" spc="19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power</a:t>
            </a:r>
            <a:r>
              <a:rPr sz="1200" spc="19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19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19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18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19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unplug</a:t>
            </a:r>
            <a:r>
              <a:rPr sz="1200" spc="20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18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from</a:t>
            </a:r>
            <a:r>
              <a:rPr sz="1200" spc="19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power</a:t>
            </a:r>
            <a:r>
              <a:rPr sz="1200" spc="20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supply.</a:t>
            </a:r>
          </a:p>
          <a:p>
            <a:pPr lvl="1">
              <a:lnSpc>
                <a:spcPct val="100000"/>
              </a:lnSpc>
              <a:spcBef>
                <a:spcPts val="10"/>
              </a:spcBef>
              <a:buFont typeface="Calibri-Light"/>
              <a:buAutoNum type="arabicPeriod"/>
            </a:pPr>
            <a:endParaRPr sz="1050" dirty="0">
              <a:latin typeface="Calibri-Light"/>
              <a:cs typeface="Calibri-Light"/>
            </a:endParaRPr>
          </a:p>
          <a:p>
            <a:pPr marL="241300" marR="5080" indent="-228600" algn="just">
              <a:lnSpc>
                <a:spcPct val="102099"/>
              </a:lnSpc>
              <a:buFont typeface="Arial"/>
              <a:buChar char="•"/>
              <a:tabLst>
                <a:tab pos="241300" algn="l"/>
              </a:tabLst>
            </a:pPr>
            <a:r>
              <a:rPr lang="fr-FR" sz="1200" spc="-5" dirty="0">
                <a:latin typeface="Calibri-Light"/>
                <a:cs typeface="Calibri-Light"/>
              </a:rPr>
              <a:t>SEMPA</a:t>
            </a:r>
            <a:r>
              <a:rPr sz="1200" spc="-5" dirty="0">
                <a:latin typeface="Calibri-Light"/>
                <a:cs typeface="Calibri-Light"/>
              </a:rPr>
              <a:t> meets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necessary measures </a:t>
            </a:r>
            <a:r>
              <a:rPr sz="1200" dirty="0">
                <a:latin typeface="Calibri-Light"/>
                <a:cs typeface="Calibri-Light"/>
              </a:rPr>
              <a:t>for a </a:t>
            </a:r>
            <a:r>
              <a:rPr sz="1200" spc="-5" dirty="0">
                <a:latin typeface="Calibri-Light"/>
                <a:cs typeface="Calibri-Light"/>
              </a:rPr>
              <a:t>selective </a:t>
            </a:r>
            <a:r>
              <a:rPr sz="1200" dirty="0">
                <a:latin typeface="Calibri-Light"/>
                <a:cs typeface="Calibri-Light"/>
              </a:rPr>
              <a:t>disposal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devices brought on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market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provides for </a:t>
            </a:r>
            <a:r>
              <a:rPr sz="1200" dirty="0">
                <a:latin typeface="Calibri-Light"/>
                <a:cs typeface="Calibri-Light"/>
              </a:rPr>
              <a:t>an </a:t>
            </a:r>
            <a:r>
              <a:rPr sz="1200" spc="-5" dirty="0">
                <a:latin typeface="Calibri-Light"/>
                <a:cs typeface="Calibri-Light"/>
              </a:rPr>
              <a:t>environmentally friendly subsequent treatment. Please </a:t>
            </a:r>
            <a:r>
              <a:rPr sz="1200" dirty="0">
                <a:latin typeface="Calibri-Light"/>
                <a:cs typeface="Calibri-Light"/>
              </a:rPr>
              <a:t>dispose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dirty="0">
                <a:latin typeface="Calibri-Light"/>
                <a:cs typeface="Calibri-Light"/>
              </a:rPr>
              <a:t> your 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 a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proper </a:t>
            </a:r>
            <a:r>
              <a:rPr sz="1200" dirty="0">
                <a:latin typeface="Calibri-Light"/>
                <a:cs typeface="Calibri-Light"/>
              </a:rPr>
              <a:t>way by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contacting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your</a:t>
            </a:r>
            <a:r>
              <a:rPr sz="1200" spc="-5" dirty="0">
                <a:latin typeface="Calibri-Light"/>
                <a:cs typeface="Calibri-Light"/>
              </a:rPr>
              <a:t> official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dealer/supplier.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Our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are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certified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accordance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5" dirty="0">
                <a:latin typeface="Calibri-Light"/>
                <a:cs typeface="Calibri-Light"/>
              </a:rPr>
              <a:t>GS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TUV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safety standards.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"/>
              <a:buChar char="•"/>
            </a:pPr>
            <a:endParaRPr sz="1000" dirty="0">
              <a:latin typeface="Calibri-Light"/>
              <a:cs typeface="Calibri-Light"/>
            </a:endParaRPr>
          </a:p>
          <a:p>
            <a:pPr marL="241300" marR="6985" indent="-228600" algn="just">
              <a:lnSpc>
                <a:spcPct val="102499"/>
              </a:lnSpc>
              <a:buFont typeface="Arial"/>
              <a:buChar char="•"/>
              <a:tabLst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Before </a:t>
            </a:r>
            <a:r>
              <a:rPr sz="1200" spc="-5" dirty="0">
                <a:latin typeface="Calibri-Light"/>
                <a:cs typeface="Calibri-Light"/>
              </a:rPr>
              <a:t>operating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 </a:t>
            </a:r>
            <a:r>
              <a:rPr sz="1200" dirty="0">
                <a:latin typeface="Calibri-Light"/>
                <a:cs typeface="Calibri-Light"/>
              </a:rPr>
              <a:t>for the </a:t>
            </a:r>
            <a:r>
              <a:rPr sz="1200" spc="-5" dirty="0">
                <a:latin typeface="Calibri-Light"/>
                <a:cs typeface="Calibri-Light"/>
              </a:rPr>
              <a:t>first time, </a:t>
            </a:r>
            <a:r>
              <a:rPr sz="1200" dirty="0">
                <a:latin typeface="Calibri-Light"/>
                <a:cs typeface="Calibri-Light"/>
              </a:rPr>
              <a:t>we ask you to </a:t>
            </a:r>
            <a:r>
              <a:rPr sz="1200" spc="-5" dirty="0">
                <a:latin typeface="Calibri-Light"/>
                <a:cs typeface="Calibri-Light"/>
              </a:rPr>
              <a:t>please </a:t>
            </a:r>
            <a:r>
              <a:rPr sz="1200" dirty="0">
                <a:latin typeface="Calibri-Light"/>
                <a:cs typeface="Calibri-Light"/>
              </a:rPr>
              <a:t>read the instruction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manual </a:t>
            </a:r>
            <a:r>
              <a:rPr sz="1200" dirty="0">
                <a:latin typeface="Calibri-Light"/>
                <a:cs typeface="Calibri-Light"/>
              </a:rPr>
              <a:t>carefully.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739" y="629919"/>
            <a:ext cx="5840155" cy="8539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768" y="629919"/>
            <a:ext cx="5801684" cy="85138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390" y="629919"/>
            <a:ext cx="5801984" cy="8504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555" y="629919"/>
            <a:ext cx="5809578" cy="8528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104" y="2334259"/>
            <a:ext cx="5525414" cy="6817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59" y="775969"/>
            <a:ext cx="6026149" cy="85204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59" y="629919"/>
            <a:ext cx="6015354" cy="8538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900176"/>
            <a:ext cx="2226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7.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IMPORTANT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SPARE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PARTS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659" y="1572172"/>
            <a:ext cx="1325418" cy="17037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2402" y="5945634"/>
            <a:ext cx="1430151" cy="13275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0798" y="7686020"/>
            <a:ext cx="1264996" cy="134627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8108"/>
              </p:ext>
            </p:extLst>
          </p:nvPr>
        </p:nvGraphicFramePr>
        <p:xfrm>
          <a:off x="811072" y="1390141"/>
          <a:ext cx="5997575" cy="7811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347980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300104010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6675" marR="645795">
                        <a:lnSpc>
                          <a:spcPct val="191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Front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Cover 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OL 41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Advance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300104010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Magnet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front cover complete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81597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 No.: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300605007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Screw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Art. No.: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300668017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Magnet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300128012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Support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350520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300114030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66675" marR="199390">
                        <a:lnSpc>
                          <a:spcPct val="191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Fruit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sieve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OL 41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Advance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300114030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490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300117032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Peel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Container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300117032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4935" y="3738625"/>
            <a:ext cx="1928494" cy="179958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012" y="950594"/>
            <a:ext cx="1414612" cy="113234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805" y="4079775"/>
            <a:ext cx="991040" cy="132011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52293"/>
              </p:ext>
            </p:extLst>
          </p:nvPr>
        </p:nvGraphicFramePr>
        <p:xfrm>
          <a:off x="811072" y="629411"/>
          <a:ext cx="5997575" cy="9125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47980" algn="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300106012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Fine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sieve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300106012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350520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300107022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6675" marR="1233170">
                        <a:lnSpc>
                          <a:spcPct val="1917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pressing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element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300107022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6766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300108022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0"/>
                        </a:lnSpc>
                        <a:spcBef>
                          <a:spcPts val="11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pressing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element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(fixed in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fruit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sieve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support)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300108022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R="4178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3002110</a:t>
                      </a:r>
                      <a:r>
                        <a:rPr lang="fr-FR" sz="1600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Knife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3002110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42100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300226003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Double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Cover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(detachable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machine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back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wall)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300226003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5097" y="2611696"/>
            <a:ext cx="943186" cy="1051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6606" y="5728770"/>
            <a:ext cx="667287" cy="16520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6536" y="7728513"/>
            <a:ext cx="1172265" cy="178146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210" y="4536693"/>
            <a:ext cx="1829558" cy="12776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2014" y="6146291"/>
            <a:ext cx="2934335" cy="18078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9180" y="2427477"/>
            <a:ext cx="1905000" cy="15328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6939" y="8255068"/>
            <a:ext cx="1412678" cy="1223462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1072" y="629411"/>
          <a:ext cx="5997575" cy="9232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8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13384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300110002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 marR="1002665">
                        <a:lnSpc>
                          <a:spcPct val="1917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knob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Cross Holder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300110002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63220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300249003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Cross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holder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300249003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21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300253003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5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 marR="1486535">
                        <a:lnSpc>
                          <a:spcPct val="191700"/>
                        </a:lnSpc>
                        <a:spcBef>
                          <a:spcPts val="8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Cross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Holder Screw </a:t>
                      </a:r>
                      <a:r>
                        <a:rPr sz="120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300253003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72656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300109020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300246023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Knife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guide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guide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peel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ejector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(rake)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300109020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300246023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R="36766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300246023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 marR="850900">
                        <a:lnSpc>
                          <a:spcPct val="191700"/>
                        </a:lnSpc>
                        <a:spcBef>
                          <a:spcPts val="104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Rake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(Backward peel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ejector)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Nr.: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300246023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6512" y="762988"/>
            <a:ext cx="1154539" cy="140612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568450" y="6538086"/>
            <a:ext cx="2244090" cy="1195070"/>
            <a:chOff x="1568450" y="6538086"/>
            <a:chExt cx="2244090" cy="1195070"/>
          </a:xfrm>
        </p:grpSpPr>
        <p:sp>
          <p:nvSpPr>
            <p:cNvPr id="9" name="object 9"/>
            <p:cNvSpPr/>
            <p:nvPr/>
          </p:nvSpPr>
          <p:spPr>
            <a:xfrm>
              <a:off x="1571625" y="6541261"/>
              <a:ext cx="1390650" cy="866775"/>
            </a:xfrm>
            <a:custGeom>
              <a:avLst/>
              <a:gdLst/>
              <a:ahLst/>
              <a:cxnLst/>
              <a:rect l="l" t="t" r="r" b="b"/>
              <a:pathLst>
                <a:path w="1390650" h="866775">
                  <a:moveTo>
                    <a:pt x="1390650" y="0"/>
                  </a:moveTo>
                  <a:lnTo>
                    <a:pt x="876300" y="106680"/>
                  </a:lnTo>
                </a:path>
                <a:path w="1390650" h="866775">
                  <a:moveTo>
                    <a:pt x="0" y="866775"/>
                  </a:moveTo>
                  <a:lnTo>
                    <a:pt x="876300" y="61912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4814" y="7411211"/>
              <a:ext cx="841375" cy="315595"/>
            </a:xfrm>
            <a:custGeom>
              <a:avLst/>
              <a:gdLst/>
              <a:ahLst/>
              <a:cxnLst/>
              <a:rect l="l" t="t" r="r" b="b"/>
              <a:pathLst>
                <a:path w="841375" h="315595">
                  <a:moveTo>
                    <a:pt x="841375" y="0"/>
                  </a:moveTo>
                  <a:lnTo>
                    <a:pt x="0" y="0"/>
                  </a:lnTo>
                  <a:lnTo>
                    <a:pt x="0" y="315595"/>
                  </a:lnTo>
                  <a:lnTo>
                    <a:pt x="841375" y="315595"/>
                  </a:lnTo>
                  <a:lnTo>
                    <a:pt x="841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4814" y="7411211"/>
              <a:ext cx="841375" cy="315595"/>
            </a:xfrm>
            <a:custGeom>
              <a:avLst/>
              <a:gdLst/>
              <a:ahLst/>
              <a:cxnLst/>
              <a:rect l="l" t="t" r="r" b="b"/>
              <a:pathLst>
                <a:path w="841375" h="315595">
                  <a:moveTo>
                    <a:pt x="0" y="315595"/>
                  </a:moveTo>
                  <a:lnTo>
                    <a:pt x="841375" y="315595"/>
                  </a:lnTo>
                  <a:lnTo>
                    <a:pt x="841375" y="0"/>
                  </a:lnTo>
                  <a:lnTo>
                    <a:pt x="0" y="0"/>
                  </a:lnTo>
                  <a:lnTo>
                    <a:pt x="0" y="3155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8372" y="616711"/>
            <a:ext cx="6058535" cy="540923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715" indent="-228600" algn="just">
              <a:lnSpc>
                <a:spcPct val="102499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For </a:t>
            </a:r>
            <a:r>
              <a:rPr sz="1200" spc="-5" dirty="0">
                <a:latin typeface="Calibri-Light"/>
                <a:cs typeface="Calibri-Light"/>
              </a:rPr>
              <a:t>safety reasons, only authorized </a:t>
            </a:r>
            <a:r>
              <a:rPr sz="1200" dirty="0">
                <a:latin typeface="Calibri-Light"/>
                <a:cs typeface="Calibri-Light"/>
              </a:rPr>
              <a:t>personal </a:t>
            </a:r>
            <a:r>
              <a:rPr sz="1200" spc="-5" dirty="0">
                <a:latin typeface="Calibri-Light"/>
                <a:cs typeface="Calibri-Light"/>
              </a:rPr>
              <a:t>are </a:t>
            </a:r>
            <a:r>
              <a:rPr sz="1200" spc="-10" dirty="0">
                <a:latin typeface="Calibri-Light"/>
                <a:cs typeface="Calibri-Light"/>
              </a:rPr>
              <a:t>allowed </a:t>
            </a:r>
            <a:r>
              <a:rPr sz="1200" dirty="0">
                <a:latin typeface="Calibri-Light"/>
                <a:cs typeface="Calibri-Light"/>
              </a:rPr>
              <a:t>to </a:t>
            </a:r>
            <a:r>
              <a:rPr sz="1200" spc="-5" dirty="0">
                <a:latin typeface="Calibri-Light"/>
                <a:cs typeface="Calibri-Light"/>
              </a:rPr>
              <a:t>make </a:t>
            </a:r>
            <a:r>
              <a:rPr sz="1200" dirty="0">
                <a:latin typeface="Calibri-Light"/>
                <a:cs typeface="Calibri-Light"/>
              </a:rPr>
              <a:t>any </a:t>
            </a:r>
            <a:r>
              <a:rPr sz="1200" spc="-5" dirty="0">
                <a:latin typeface="Calibri-Light"/>
                <a:cs typeface="Calibri-Light"/>
              </a:rPr>
              <a:t>repairs or changes on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Also, </a:t>
            </a:r>
            <a:r>
              <a:rPr sz="1200" dirty="0">
                <a:latin typeface="Calibri-Light"/>
                <a:cs typeface="Calibri-Light"/>
              </a:rPr>
              <a:t>no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protection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safety equipment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changed,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removed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tampered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with.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8890" indent="-228600" algn="just">
              <a:lnSpc>
                <a:spcPct val="101699"/>
              </a:lnSpc>
              <a:buFont typeface="Arial"/>
              <a:buChar char="•"/>
              <a:tabLst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Due to the fact that no </a:t>
            </a:r>
            <a:r>
              <a:rPr sz="1200" spc="-5" dirty="0">
                <a:latin typeface="Calibri-Light"/>
                <a:cs typeface="Calibri-Light"/>
              </a:rPr>
              <a:t>adjustments on </a:t>
            </a:r>
            <a:r>
              <a:rPr sz="1200" dirty="0">
                <a:latin typeface="Calibri-Light"/>
                <a:cs typeface="Calibri-Light"/>
              </a:rPr>
              <a:t>the machine are </a:t>
            </a:r>
            <a:r>
              <a:rPr sz="1200" spc="-5" dirty="0">
                <a:latin typeface="Calibri-Light"/>
                <a:cs typeface="Calibri-Light"/>
              </a:rPr>
              <a:t>necessary, </a:t>
            </a:r>
            <a:r>
              <a:rPr sz="1200" dirty="0">
                <a:latin typeface="Calibri-Light"/>
                <a:cs typeface="Calibri-Light"/>
              </a:rPr>
              <a:t>we ask you to </a:t>
            </a:r>
            <a:r>
              <a:rPr sz="1200" spc="-5" dirty="0">
                <a:latin typeface="Calibri-Light"/>
                <a:cs typeface="Calibri-Light"/>
              </a:rPr>
              <a:t>not open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inside</a:t>
            </a:r>
            <a:r>
              <a:rPr sz="1200" spc="-5" dirty="0">
                <a:latin typeface="Calibri-Light"/>
                <a:cs typeface="Calibri-Light"/>
              </a:rPr>
              <a:t> of</a:t>
            </a:r>
            <a:r>
              <a:rPr sz="1200" dirty="0">
                <a:latin typeface="Calibri-Light"/>
                <a:cs typeface="Calibri-Light"/>
              </a:rPr>
              <a:t> the 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any </a:t>
            </a:r>
            <a:r>
              <a:rPr sz="1200" spc="-5" dirty="0">
                <a:latin typeface="Calibri-Light"/>
                <a:cs typeface="Calibri-Light"/>
              </a:rPr>
              <a:t>time.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"/>
              <a:buChar char="•"/>
            </a:pPr>
            <a:endParaRPr sz="1000" dirty="0">
              <a:latin typeface="Calibri-Light"/>
              <a:cs typeface="Calibri-Light"/>
            </a:endParaRPr>
          </a:p>
          <a:p>
            <a:pPr marL="241300" marR="5080" indent="-228600" algn="just">
              <a:lnSpc>
                <a:spcPct val="1024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Only authorized </a:t>
            </a:r>
            <a:r>
              <a:rPr sz="1200" dirty="0">
                <a:latin typeface="Calibri-Light"/>
                <a:cs typeface="Calibri-Light"/>
              </a:rPr>
              <a:t>service technicians </a:t>
            </a:r>
            <a:r>
              <a:rPr sz="1200" spc="-5" dirty="0">
                <a:latin typeface="Calibri-Light"/>
                <a:cs typeface="Calibri-Light"/>
              </a:rPr>
              <a:t>are permitted </a:t>
            </a:r>
            <a:r>
              <a:rPr sz="1200" dirty="0">
                <a:latin typeface="Calibri-Light"/>
                <a:cs typeface="Calibri-Light"/>
              </a:rPr>
              <a:t>to </a:t>
            </a:r>
            <a:r>
              <a:rPr sz="1200" spc="-5" dirty="0">
                <a:latin typeface="Calibri-Light"/>
                <a:cs typeface="Calibri-Light"/>
              </a:rPr>
              <a:t>make </a:t>
            </a:r>
            <a:r>
              <a:rPr sz="1200" dirty="0">
                <a:latin typeface="Calibri-Light"/>
                <a:cs typeface="Calibri-Light"/>
              </a:rPr>
              <a:t>any repairs </a:t>
            </a:r>
            <a:r>
              <a:rPr sz="1200" spc="-10" dirty="0">
                <a:latin typeface="Calibri-Light"/>
                <a:cs typeface="Calibri-Light"/>
              </a:rPr>
              <a:t>to </a:t>
            </a:r>
            <a:r>
              <a:rPr sz="1200" dirty="0">
                <a:latin typeface="Calibri-Light"/>
                <a:cs typeface="Calibri-Light"/>
              </a:rPr>
              <a:t>the inside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9525" indent="-228600" algn="just">
              <a:lnSpc>
                <a:spcPct val="1016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In </a:t>
            </a:r>
            <a:r>
              <a:rPr sz="1200" dirty="0">
                <a:latin typeface="Calibri-Light"/>
                <a:cs typeface="Calibri-Light"/>
              </a:rPr>
              <a:t>case </a:t>
            </a:r>
            <a:r>
              <a:rPr sz="1200" spc="-5" dirty="0">
                <a:latin typeface="Calibri-Light"/>
                <a:cs typeface="Calibri-Light"/>
              </a:rPr>
              <a:t>of damage </a:t>
            </a:r>
            <a:r>
              <a:rPr sz="1200" dirty="0">
                <a:latin typeface="Calibri-Light"/>
                <a:cs typeface="Calibri-Light"/>
              </a:rPr>
              <a:t>to the </a:t>
            </a:r>
            <a:r>
              <a:rPr sz="1200" spc="-5" dirty="0">
                <a:latin typeface="Calibri-Light"/>
                <a:cs typeface="Calibri-Light"/>
              </a:rPr>
              <a:t>machine, </a:t>
            </a:r>
            <a:r>
              <a:rPr sz="1200" dirty="0">
                <a:latin typeface="Calibri-Light"/>
                <a:cs typeface="Calibri-Light"/>
              </a:rPr>
              <a:t>we </a:t>
            </a:r>
            <a:r>
              <a:rPr sz="1200" spc="-5" dirty="0">
                <a:latin typeface="Calibri-Light"/>
                <a:cs typeface="Calibri-Light"/>
              </a:rPr>
              <a:t>ask </a:t>
            </a:r>
            <a:r>
              <a:rPr sz="1200" dirty="0">
                <a:latin typeface="Calibri-Light"/>
                <a:cs typeface="Calibri-Light"/>
              </a:rPr>
              <a:t>you to </a:t>
            </a:r>
            <a:r>
              <a:rPr sz="1200" spc="-5" dirty="0">
                <a:latin typeface="Calibri-Light"/>
                <a:cs typeface="Calibri-Light"/>
              </a:rPr>
              <a:t>either contact </a:t>
            </a:r>
            <a:r>
              <a:rPr lang="fr-FR" sz="1200" spc="-5" dirty="0">
                <a:latin typeface="Calibri-Light"/>
                <a:cs typeface="Calibri-Light"/>
              </a:rPr>
              <a:t>SEMPA</a:t>
            </a:r>
            <a:r>
              <a:rPr sz="1200" spc="-5" dirty="0">
                <a:latin typeface="Calibri-Light"/>
                <a:cs typeface="Calibri-Light"/>
              </a:rPr>
              <a:t> directly or contact </a:t>
            </a:r>
            <a:r>
              <a:rPr sz="1200" dirty="0">
                <a:latin typeface="Calibri-Light"/>
                <a:cs typeface="Calibri-Light"/>
              </a:rPr>
              <a:t> your </a:t>
            </a:r>
            <a:r>
              <a:rPr sz="1200" spc="-5" dirty="0">
                <a:latin typeface="Calibri-Light"/>
                <a:cs typeface="Calibri-Light"/>
              </a:rPr>
              <a:t>dealer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who </a:t>
            </a:r>
            <a:r>
              <a:rPr sz="1200" spc="-5" dirty="0">
                <a:latin typeface="Calibri-Light"/>
                <a:cs typeface="Calibri-Light"/>
              </a:rPr>
              <a:t>supplied</a:t>
            </a:r>
            <a:r>
              <a:rPr sz="1200" dirty="0">
                <a:latin typeface="Calibri-Light"/>
                <a:cs typeface="Calibri-Light"/>
              </a:rPr>
              <a:t> you with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Before</a:t>
            </a:r>
            <a:r>
              <a:rPr sz="1200" spc="-5" dirty="0">
                <a:latin typeface="Calibri-Light"/>
                <a:cs typeface="Calibri-Light"/>
              </a:rPr>
              <a:t> cleaning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5" dirty="0">
                <a:latin typeface="Calibri-Light"/>
                <a:cs typeface="Calibri-Light"/>
              </a:rPr>
              <a:t>machine,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always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unplug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from its</a:t>
            </a:r>
            <a:r>
              <a:rPr sz="1200" spc="-5" dirty="0">
                <a:latin typeface="Calibri-Light"/>
                <a:cs typeface="Calibri-Light"/>
              </a:rPr>
              <a:t> power supply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Only</a:t>
            </a:r>
            <a:r>
              <a:rPr sz="1200" dirty="0">
                <a:latin typeface="Calibri-Light"/>
                <a:cs typeface="Calibri-Light"/>
              </a:rPr>
              <a:t> use </a:t>
            </a:r>
            <a:r>
              <a:rPr sz="1200" spc="-5" dirty="0">
                <a:latin typeface="Calibri-Light"/>
                <a:cs typeface="Calibri-Light"/>
              </a:rPr>
              <a:t>original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spare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parts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-5" dirty="0">
                <a:latin typeface="Calibri-Light"/>
                <a:cs typeface="Calibri-Light"/>
              </a:rPr>
              <a:t> accessories </a:t>
            </a:r>
            <a:r>
              <a:rPr sz="1200" dirty="0">
                <a:latin typeface="Calibri-Light"/>
                <a:cs typeface="Calibri-Light"/>
              </a:rPr>
              <a:t>from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lang="fr-FR" sz="1200" spc="-5" dirty="0">
                <a:latin typeface="Calibri-Light"/>
                <a:cs typeface="Calibri-Light"/>
              </a:rPr>
              <a:t>SEMPA</a:t>
            </a:r>
            <a:r>
              <a:rPr sz="1200" spc="-5" dirty="0">
                <a:latin typeface="Calibri-Light"/>
                <a:cs typeface="Calibri-Light"/>
              </a:rPr>
              <a:t>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6350" indent="-228600" algn="just">
              <a:lnSpc>
                <a:spcPct val="102099"/>
              </a:lnSpc>
              <a:buFont typeface="Arial"/>
              <a:buChar char="•"/>
              <a:tabLst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We</a:t>
            </a:r>
            <a:r>
              <a:rPr sz="1200" spc="-6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give</a:t>
            </a:r>
            <a:r>
              <a:rPr sz="1200" spc="-5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our</a:t>
            </a:r>
            <a:r>
              <a:rPr sz="1200" spc="-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best</a:t>
            </a:r>
            <a:r>
              <a:rPr sz="1200" spc="-6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effort</a:t>
            </a:r>
            <a:r>
              <a:rPr sz="1200" spc="-6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7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provide</a:t>
            </a:r>
            <a:r>
              <a:rPr sz="1200" spc="-7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you</a:t>
            </a:r>
            <a:r>
              <a:rPr sz="1200" spc="-5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-7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</a:t>
            </a:r>
            <a:r>
              <a:rPr sz="1200" spc="-6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maximum</a:t>
            </a:r>
            <a:r>
              <a:rPr sz="1200" spc="-5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amount</a:t>
            </a:r>
            <a:r>
              <a:rPr sz="1200" spc="-5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6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information</a:t>
            </a:r>
            <a:r>
              <a:rPr sz="1200" spc="-5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-7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this</a:t>
            </a:r>
            <a:r>
              <a:rPr sz="1200" spc="-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document.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Should </a:t>
            </a:r>
            <a:r>
              <a:rPr sz="1200" dirty="0">
                <a:latin typeface="Calibri-Light"/>
                <a:cs typeface="Calibri-Light"/>
              </a:rPr>
              <a:t>you </a:t>
            </a:r>
            <a:r>
              <a:rPr sz="1200" spc="-5" dirty="0">
                <a:latin typeface="Calibri-Light"/>
                <a:cs typeface="Calibri-Light"/>
              </a:rPr>
              <a:t>need further information, </a:t>
            </a:r>
            <a:r>
              <a:rPr sz="1200" dirty="0">
                <a:latin typeface="Calibri-Light"/>
                <a:cs typeface="Calibri-Light"/>
              </a:rPr>
              <a:t>we ask you to </a:t>
            </a:r>
            <a:r>
              <a:rPr sz="1200" spc="-5" dirty="0">
                <a:latin typeface="Calibri-Light"/>
                <a:cs typeface="Calibri-Light"/>
              </a:rPr>
              <a:t>contact </a:t>
            </a:r>
            <a:r>
              <a:rPr sz="1200" spc="-10" dirty="0">
                <a:latin typeface="Calibri-Light"/>
                <a:cs typeface="Calibri-Light"/>
              </a:rPr>
              <a:t>us </a:t>
            </a:r>
            <a:r>
              <a:rPr sz="1200" spc="-5" dirty="0">
                <a:latin typeface="Calibri-Light"/>
                <a:cs typeface="Calibri-Light"/>
              </a:rPr>
              <a:t>or </a:t>
            </a:r>
            <a:r>
              <a:rPr sz="1200" dirty="0">
                <a:latin typeface="Calibri-Light"/>
                <a:cs typeface="Calibri-Light"/>
              </a:rPr>
              <a:t>your </a:t>
            </a:r>
            <a:r>
              <a:rPr sz="1200" spc="-5" dirty="0">
                <a:latin typeface="Calibri-Light"/>
                <a:cs typeface="Calibri-Light"/>
              </a:rPr>
              <a:t>dealer. </a:t>
            </a:r>
            <a:r>
              <a:rPr sz="1200" dirty="0">
                <a:latin typeface="Calibri-Light"/>
                <a:cs typeface="Calibri-Light"/>
              </a:rPr>
              <a:t>We will be glad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5" dirty="0">
                <a:latin typeface="Calibri-Light"/>
                <a:cs typeface="Calibri-Light"/>
              </a:rPr>
              <a:t> answer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any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questions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you may </a:t>
            </a:r>
            <a:r>
              <a:rPr sz="1200" spc="-5" dirty="0">
                <a:latin typeface="Calibri-Light"/>
                <a:cs typeface="Calibri-Light"/>
              </a:rPr>
              <a:t>have.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7620" indent="-228600" algn="just">
              <a:lnSpc>
                <a:spcPct val="1016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In our constant </a:t>
            </a:r>
            <a:r>
              <a:rPr sz="1200" dirty="0">
                <a:latin typeface="Calibri-Light"/>
                <a:cs typeface="Calibri-Light"/>
              </a:rPr>
              <a:t>efforts to </a:t>
            </a:r>
            <a:r>
              <a:rPr sz="1200" spc="-5" dirty="0">
                <a:latin typeface="Calibri-Light"/>
                <a:cs typeface="Calibri-Light"/>
              </a:rPr>
              <a:t>better our products, </a:t>
            </a:r>
            <a:r>
              <a:rPr sz="1200" dirty="0">
                <a:latin typeface="Calibri-Light"/>
                <a:cs typeface="Calibri-Light"/>
              </a:rPr>
              <a:t>we reserve the right to </a:t>
            </a:r>
            <a:r>
              <a:rPr sz="1200" spc="-5" dirty="0">
                <a:latin typeface="Calibri-Light"/>
                <a:cs typeface="Calibri-Light"/>
              </a:rPr>
              <a:t>make </a:t>
            </a:r>
            <a:r>
              <a:rPr sz="1200" dirty="0">
                <a:latin typeface="Calibri-Light"/>
                <a:cs typeface="Calibri-Light"/>
              </a:rPr>
              <a:t>any </a:t>
            </a:r>
            <a:r>
              <a:rPr sz="1200" spc="-5" dirty="0">
                <a:latin typeface="Calibri-Light"/>
                <a:cs typeface="Calibri-Light"/>
              </a:rPr>
              <a:t>changes </a:t>
            </a:r>
            <a:r>
              <a:rPr sz="1200" dirty="0">
                <a:latin typeface="Calibri-Light"/>
                <a:cs typeface="Calibri-Light"/>
              </a:rPr>
              <a:t>to </a:t>
            </a:r>
            <a:r>
              <a:rPr sz="1200" spc="-5" dirty="0">
                <a:latin typeface="Calibri-Light"/>
                <a:cs typeface="Calibri-Light"/>
              </a:rPr>
              <a:t>this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instruction</a:t>
            </a:r>
            <a:r>
              <a:rPr sz="1200" dirty="0">
                <a:latin typeface="Calibri-Light"/>
                <a:cs typeface="Calibri-Light"/>
              </a:rPr>
              <a:t> manual</a:t>
            </a:r>
            <a:r>
              <a:rPr sz="1200" spc="-5" dirty="0">
                <a:latin typeface="Calibri-Light"/>
                <a:cs typeface="Calibri-Light"/>
              </a:rPr>
              <a:t> without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prior</a:t>
            </a:r>
            <a:r>
              <a:rPr sz="1200" spc="-5" dirty="0">
                <a:latin typeface="Calibri-Light"/>
                <a:cs typeface="Calibri-Light"/>
              </a:rPr>
              <a:t> notice.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6350" indent="-228600" algn="just">
              <a:lnSpc>
                <a:spcPct val="101699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In principle, </a:t>
            </a:r>
            <a:r>
              <a:rPr sz="1200" dirty="0">
                <a:latin typeface="Calibri-Light"/>
                <a:cs typeface="Calibri-Light"/>
              </a:rPr>
              <a:t>a regular </a:t>
            </a:r>
            <a:r>
              <a:rPr sz="1200" spc="-5" dirty="0">
                <a:latin typeface="Calibri-Light"/>
                <a:cs typeface="Calibri-Light"/>
              </a:rPr>
              <a:t>maintenance 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machine, </a:t>
            </a:r>
            <a:r>
              <a:rPr sz="1200" dirty="0">
                <a:latin typeface="Calibri-Light"/>
                <a:cs typeface="Calibri-Light"/>
              </a:rPr>
              <a:t>for </a:t>
            </a:r>
            <a:r>
              <a:rPr sz="1200" spc="-5" dirty="0">
                <a:latin typeface="Calibri-Light"/>
                <a:cs typeface="Calibri-Light"/>
              </a:rPr>
              <a:t>trouble-free operation, </a:t>
            </a:r>
            <a:r>
              <a:rPr sz="1200" dirty="0">
                <a:latin typeface="Calibri-Light"/>
                <a:cs typeface="Calibri-Light"/>
              </a:rPr>
              <a:t>is not </a:t>
            </a:r>
            <a:r>
              <a:rPr sz="1200" spc="-5" dirty="0">
                <a:latin typeface="Calibri-Light"/>
                <a:cs typeface="Calibri-Light"/>
              </a:rPr>
              <a:t>necessary.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However,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we</a:t>
            </a:r>
            <a:r>
              <a:rPr sz="1200" spc="-4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recommend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preventive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annual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maintenance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perform</a:t>
            </a:r>
            <a:r>
              <a:rPr sz="1200" spc="-4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by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lang="fr-FR" sz="1200" spc="-5" dirty="0">
                <a:latin typeface="Calibri-Light"/>
                <a:cs typeface="Calibri-Light"/>
              </a:rPr>
              <a:t>SEMPA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employees.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marR="8890" indent="-228600" algn="just">
              <a:lnSpc>
                <a:spcPct val="101800"/>
              </a:lnSpc>
              <a:buFont typeface="Arial"/>
              <a:buChar char="•"/>
              <a:tabLst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Should </a:t>
            </a:r>
            <a:r>
              <a:rPr sz="1200" dirty="0">
                <a:latin typeface="Calibri-Light"/>
                <a:cs typeface="Calibri-Light"/>
              </a:rPr>
              <a:t>you have any suggestions to </a:t>
            </a:r>
            <a:r>
              <a:rPr sz="1200" spc="-5" dirty="0">
                <a:latin typeface="Calibri-Light"/>
                <a:cs typeface="Calibri-Light"/>
              </a:rPr>
              <a:t>improvement, questions or comments, please feel </a:t>
            </a:r>
            <a:r>
              <a:rPr sz="1200" dirty="0">
                <a:latin typeface="Calibri-Light"/>
                <a:cs typeface="Calibri-Light"/>
              </a:rPr>
              <a:t>free to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contact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us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contact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information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provided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below:</a:t>
            </a:r>
            <a:endParaRPr sz="1200" dirty="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972" y="8765384"/>
            <a:ext cx="418274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Care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needed</a:t>
            </a:r>
            <a:r>
              <a:rPr sz="1200" dirty="0">
                <a:latin typeface="Calibri-Light"/>
                <a:cs typeface="Calibri-Light"/>
              </a:rPr>
              <a:t> when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handling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cutting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blade</a:t>
            </a:r>
            <a:r>
              <a:rPr sz="1200" spc="-5" dirty="0">
                <a:latin typeface="Calibri-Light"/>
                <a:cs typeface="Calibri-Light"/>
              </a:rPr>
              <a:t> during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cleaning.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must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not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be </a:t>
            </a:r>
            <a:r>
              <a:rPr sz="1200" spc="-5" dirty="0">
                <a:latin typeface="Calibri-Light"/>
                <a:cs typeface="Calibri-Light"/>
              </a:rPr>
              <a:t>cleaned </a:t>
            </a:r>
            <a:r>
              <a:rPr sz="1200" dirty="0">
                <a:latin typeface="Calibri-Light"/>
                <a:cs typeface="Calibri-Light"/>
              </a:rPr>
              <a:t>with a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water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jet.</a:t>
            </a:r>
            <a:endParaRPr sz="1200" dirty="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050" dirty="0">
              <a:latin typeface="Calibri-Light"/>
              <a:cs typeface="Calibri-Light"/>
            </a:endParaRPr>
          </a:p>
          <a:p>
            <a:pPr marL="283845" indent="-2717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83845" algn="l"/>
                <a:tab pos="284480" algn="l"/>
              </a:tabLst>
            </a:pPr>
            <a:r>
              <a:rPr sz="1200" spc="-5" dirty="0">
                <a:latin typeface="Calibri-Light"/>
                <a:cs typeface="Calibri-Light"/>
              </a:rPr>
              <a:t>Information</a:t>
            </a:r>
            <a:r>
              <a:rPr sz="1200" dirty="0">
                <a:latin typeface="Calibri-Light"/>
                <a:cs typeface="Calibri-Light"/>
              </a:rPr>
              <a:t> for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5" dirty="0">
                <a:latin typeface="Calibri-Light"/>
                <a:cs typeface="Calibri-Light"/>
              </a:rPr>
              <a:t> correct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disposal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product:</a:t>
            </a:r>
            <a:endParaRPr sz="1200" dirty="0">
              <a:latin typeface="Calibri-Light"/>
              <a:cs typeface="Calibri-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9833ED1-5810-EB43-8919-07A37EBA992D}"/>
              </a:ext>
            </a:extLst>
          </p:cNvPr>
          <p:cNvSpPr/>
          <p:nvPr/>
        </p:nvSpPr>
        <p:spPr>
          <a:xfrm>
            <a:off x="30482" y="7240142"/>
            <a:ext cx="7530465" cy="1068705"/>
          </a:xfrm>
          <a:custGeom>
            <a:avLst/>
            <a:gdLst/>
            <a:ahLst/>
            <a:cxnLst/>
            <a:rect l="l" t="t" r="r" b="b"/>
            <a:pathLst>
              <a:path w="7530465" h="1068704">
                <a:moveTo>
                  <a:pt x="0" y="1068705"/>
                </a:moveTo>
                <a:lnTo>
                  <a:pt x="7530081" y="1068705"/>
                </a:lnTo>
                <a:lnTo>
                  <a:pt x="7530081" y="0"/>
                </a:lnTo>
                <a:lnTo>
                  <a:pt x="0" y="0"/>
                </a:lnTo>
                <a:lnTo>
                  <a:pt x="0" y="106870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algn="ctr"/>
            <a:r>
              <a:rPr lang="fr-FR" dirty="0"/>
              <a:t>Contact: + 33476500003</a:t>
            </a:r>
          </a:p>
          <a:p>
            <a:pPr algn="ctr"/>
            <a:r>
              <a:rPr lang="fr-FR" dirty="0"/>
              <a:t>Email: </a:t>
            </a:r>
            <a:r>
              <a:rPr lang="fr-FR" u="sng" dirty="0" err="1">
                <a:hlinkClick r:id="rId2"/>
              </a:rPr>
              <a:t>info@</a:t>
            </a:r>
            <a:r>
              <a:rPr lang="fr-FR" u="sng" dirty="0" err="1"/>
              <a:t>sempa.fr</a:t>
            </a:r>
            <a:endParaRPr lang="fr-FR" dirty="0"/>
          </a:p>
          <a:p>
            <a:pPr algn="ctr"/>
            <a:r>
              <a:rPr lang="fr-FR" dirty="0" err="1"/>
              <a:t>Website</a:t>
            </a:r>
            <a:r>
              <a:rPr lang="fr-FR" dirty="0"/>
              <a:t>: </a:t>
            </a:r>
            <a:r>
              <a:rPr lang="fr-FR" u="sng" dirty="0" err="1"/>
              <a:t>sempa.fr</a:t>
            </a:r>
            <a:endParaRPr lang="fr-FR" dirty="0"/>
          </a:p>
          <a:p>
            <a:pPr algn="ctr"/>
            <a:endParaRPr sz="2400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8594C5-C24D-C44C-8D9B-0F8C37002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0"/>
          <a:stretch/>
        </p:blipFill>
        <p:spPr>
          <a:xfrm>
            <a:off x="2456039" y="5731346"/>
            <a:ext cx="2743200" cy="13711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557" y="7952320"/>
            <a:ext cx="2378710" cy="15712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50" y="723264"/>
            <a:ext cx="2354579" cy="13811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56639" y="2544952"/>
            <a:ext cx="2686685" cy="1562735"/>
            <a:chOff x="1056639" y="2544952"/>
            <a:chExt cx="2686685" cy="1562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639" y="2544952"/>
              <a:ext cx="2686685" cy="15627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36544" y="3809745"/>
              <a:ext cx="755015" cy="277495"/>
            </a:xfrm>
            <a:custGeom>
              <a:avLst/>
              <a:gdLst/>
              <a:ahLst/>
              <a:cxnLst/>
              <a:rect l="l" t="t" r="r" b="b"/>
              <a:pathLst>
                <a:path w="755014" h="277495">
                  <a:moveTo>
                    <a:pt x="755015" y="0"/>
                  </a:moveTo>
                  <a:lnTo>
                    <a:pt x="0" y="0"/>
                  </a:lnTo>
                  <a:lnTo>
                    <a:pt x="0" y="277495"/>
                  </a:lnTo>
                  <a:lnTo>
                    <a:pt x="755015" y="277495"/>
                  </a:lnTo>
                  <a:lnTo>
                    <a:pt x="75501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01700" y="4331080"/>
            <a:ext cx="2723515" cy="1579245"/>
            <a:chOff x="901700" y="4331080"/>
            <a:chExt cx="2723515" cy="15792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331080"/>
              <a:ext cx="2714625" cy="15792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06344" y="5599048"/>
              <a:ext cx="1118870" cy="293370"/>
            </a:xfrm>
            <a:custGeom>
              <a:avLst/>
              <a:gdLst/>
              <a:ahLst/>
              <a:cxnLst/>
              <a:rect l="l" t="t" r="r" b="b"/>
              <a:pathLst>
                <a:path w="1118870" h="293370">
                  <a:moveTo>
                    <a:pt x="1118870" y="0"/>
                  </a:moveTo>
                  <a:lnTo>
                    <a:pt x="0" y="0"/>
                  </a:lnTo>
                  <a:lnTo>
                    <a:pt x="0" y="293370"/>
                  </a:lnTo>
                  <a:lnTo>
                    <a:pt x="1118870" y="293370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508885" y="2032507"/>
            <a:ext cx="1118870" cy="293370"/>
          </a:xfrm>
          <a:custGeom>
            <a:avLst/>
            <a:gdLst/>
            <a:ahLst/>
            <a:cxnLst/>
            <a:rect l="l" t="t" r="r" b="b"/>
            <a:pathLst>
              <a:path w="1118870" h="293369">
                <a:moveTo>
                  <a:pt x="1118869" y="0"/>
                </a:moveTo>
                <a:lnTo>
                  <a:pt x="0" y="0"/>
                </a:lnTo>
                <a:lnTo>
                  <a:pt x="0" y="293370"/>
                </a:lnTo>
                <a:lnTo>
                  <a:pt x="1118869" y="293370"/>
                </a:lnTo>
                <a:lnTo>
                  <a:pt x="1118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11072" y="629411"/>
          <a:ext cx="5997575" cy="9186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8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5877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300006021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 marR="664210">
                        <a:lnSpc>
                          <a:spcPct val="1917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Electronic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box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Main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electronics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300006021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45275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850" dirty="0">
                          <a:solidFill>
                            <a:srgbClr val="767070"/>
                          </a:solidFill>
                          <a:latin typeface="Calibri-Light"/>
                          <a:cs typeface="Calibri-Light"/>
                        </a:rPr>
                        <a:t>300009060</a:t>
                      </a:r>
                      <a:endParaRPr sz="850">
                        <a:latin typeface="Calibri-Light"/>
                        <a:cs typeface="Calibri-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 marR="1486535">
                        <a:lnSpc>
                          <a:spcPct val="191900"/>
                        </a:lnSpc>
                        <a:spcBef>
                          <a:spcPts val="9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Display complete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Art.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300009060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62585" algn="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300112040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 marR="1484630">
                        <a:lnSpc>
                          <a:spcPct val="1917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SB-Tap complete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Art.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300112040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6675" marR="1257935">
                        <a:lnSpc>
                          <a:spcPct val="191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Magnet system SB-Tap </a:t>
                      </a:r>
                      <a:r>
                        <a:rPr sz="120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300207000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396240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300207000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SB-Tap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lever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300215013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0469" y="6000241"/>
            <a:ext cx="1252067" cy="179958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869" y="4721732"/>
            <a:ext cx="1709420" cy="1800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182" y="7121905"/>
            <a:ext cx="2277110" cy="15904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757804" y="4230242"/>
            <a:ext cx="1118870" cy="293370"/>
          </a:xfrm>
          <a:custGeom>
            <a:avLst/>
            <a:gdLst/>
            <a:ahLst/>
            <a:cxnLst/>
            <a:rect l="l" t="t" r="r" b="b"/>
            <a:pathLst>
              <a:path w="1118870" h="293370">
                <a:moveTo>
                  <a:pt x="1118870" y="0"/>
                </a:moveTo>
                <a:lnTo>
                  <a:pt x="0" y="0"/>
                </a:lnTo>
                <a:lnTo>
                  <a:pt x="0" y="293370"/>
                </a:lnTo>
                <a:lnTo>
                  <a:pt x="1118870" y="293370"/>
                </a:lnTo>
                <a:lnTo>
                  <a:pt x="1118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11072" y="629411"/>
          <a:ext cx="6007735" cy="837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5951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300112050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6675" marR="1487170">
                        <a:lnSpc>
                          <a:spcPct val="191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SB-Tap complete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Art.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300112050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60985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300239043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6675" marR="1486535">
                        <a:lnSpc>
                          <a:spcPct val="1917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Fruit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tunnel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Art.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300239043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610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300002021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Motor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300002021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29565" algn="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300203033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Fruit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sieve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No.: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300203033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9" y="776350"/>
            <a:ext cx="1284605" cy="14900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8525" y="2673077"/>
            <a:ext cx="1907632" cy="15784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79296" y="629411"/>
          <a:ext cx="5761990" cy="1622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3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1594" algn="just">
                        <a:lnSpc>
                          <a:spcPct val="101800"/>
                        </a:lnSpc>
                        <a:spcBef>
                          <a:spcPts val="1075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This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marking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indicates that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this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product should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not be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disposed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with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other household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wastes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throughout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EU. To prevent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possible harm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to the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environment 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or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human health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from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uncontrolled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waste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disposal,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recycle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it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responsibly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to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promote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the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sustainable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reuse</a:t>
                      </a:r>
                      <a:r>
                        <a:rPr sz="12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of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material </a:t>
                      </a:r>
                      <a:r>
                        <a:rPr sz="1200" spc="-26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resources.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To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return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your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used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device,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please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use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return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and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collection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systems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or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contact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the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retailer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where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the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product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was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purchased.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They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can take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this</a:t>
                      </a:r>
                      <a:r>
                        <a:rPr sz="1200" spc="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product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for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environmental</a:t>
                      </a:r>
                      <a:r>
                        <a:rPr sz="1200" spc="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safe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recycling.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98372" y="2386330"/>
            <a:ext cx="5843905" cy="244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 indent="-457200">
              <a:lnSpc>
                <a:spcPct val="100000"/>
              </a:lnSpc>
              <a:spcBef>
                <a:spcPts val="100"/>
              </a:spcBef>
              <a:buFont typeface="Calibri-Light"/>
              <a:buAutoNum type="arabicPeriod"/>
              <a:tabLst>
                <a:tab pos="469265" algn="l"/>
                <a:tab pos="469900" algn="l"/>
              </a:tabLst>
            </a:pPr>
            <a:r>
              <a:rPr sz="1400" dirty="0">
                <a:latin typeface="Calibri-Light"/>
                <a:cs typeface="Calibri-Light"/>
              </a:rPr>
              <a:t>Safety</a:t>
            </a:r>
            <a:r>
              <a:rPr sz="1400" spc="-50" dirty="0">
                <a:latin typeface="Calibri-Light"/>
                <a:cs typeface="Calibri-Light"/>
              </a:rPr>
              <a:t> </a:t>
            </a:r>
            <a:r>
              <a:rPr sz="1400" spc="-5" dirty="0">
                <a:latin typeface="Calibri-Light"/>
                <a:cs typeface="Calibri-Light"/>
              </a:rPr>
              <a:t>instructions</a:t>
            </a:r>
            <a:endParaRPr sz="1400">
              <a:latin typeface="Calibri-Light"/>
              <a:cs typeface="Calibri-Light"/>
            </a:endParaRPr>
          </a:p>
          <a:p>
            <a:pPr marL="12700" marR="16510">
              <a:lnSpc>
                <a:spcPct val="101699"/>
              </a:lnSpc>
              <a:spcBef>
                <a:spcPts val="1245"/>
              </a:spcBef>
            </a:pPr>
            <a:r>
              <a:rPr sz="1200" dirty="0">
                <a:latin typeface="Calibri-Light"/>
                <a:cs typeface="Calibri-Light"/>
              </a:rPr>
              <a:t>To </a:t>
            </a:r>
            <a:r>
              <a:rPr sz="1200" spc="-5" dirty="0">
                <a:latin typeface="Calibri-Light"/>
                <a:cs typeface="Calibri-Light"/>
              </a:rPr>
              <a:t>ensure</a:t>
            </a:r>
            <a:r>
              <a:rPr sz="1200" dirty="0">
                <a:latin typeface="Calibri-Light"/>
                <a:cs typeface="Calibri-Light"/>
              </a:rPr>
              <a:t> proper </a:t>
            </a:r>
            <a:r>
              <a:rPr sz="1200" spc="-5" dirty="0">
                <a:latin typeface="Calibri-Light"/>
                <a:cs typeface="Calibri-Light"/>
              </a:rPr>
              <a:t>operation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avoid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damage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machine,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please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observe</a:t>
            </a:r>
            <a:r>
              <a:rPr sz="1200" dirty="0">
                <a:latin typeface="Calibri-Light"/>
                <a:cs typeface="Calibri-Light"/>
              </a:rPr>
              <a:t> the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following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points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alibri-Light"/>
              <a:cs typeface="Calibri-Light"/>
            </a:endParaRPr>
          </a:p>
          <a:p>
            <a:pPr marL="355600" lvl="2" indent="-2286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200" spc="-5" dirty="0">
                <a:latin typeface="Calibri-Light"/>
                <a:cs typeface="Calibri-Light"/>
              </a:rPr>
              <a:t>The fastening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screws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 the cross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holder </a:t>
            </a:r>
            <a:r>
              <a:rPr sz="1200" dirty="0">
                <a:latin typeface="Calibri-Light"/>
                <a:cs typeface="Calibri-Light"/>
              </a:rPr>
              <a:t>cannot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loose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missing.</a:t>
            </a:r>
            <a:endParaRPr sz="1200">
              <a:latin typeface="Calibri-Light"/>
              <a:cs typeface="Calibri-Light"/>
            </a:endParaRPr>
          </a:p>
          <a:p>
            <a:pPr marL="355600" lvl="2" indent="-2286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</a:tabLst>
            </a:pPr>
            <a:r>
              <a:rPr sz="1200" dirty="0">
                <a:latin typeface="Calibri-Light"/>
                <a:cs typeface="Calibri-Light"/>
              </a:rPr>
              <a:t>Do</a:t>
            </a:r>
            <a:r>
              <a:rPr sz="1200" spc="-5" dirty="0">
                <a:latin typeface="Calibri-Light"/>
                <a:cs typeface="Calibri-Light"/>
              </a:rPr>
              <a:t> not</a:t>
            </a:r>
            <a:r>
              <a:rPr sz="1200" dirty="0">
                <a:latin typeface="Calibri-Light"/>
                <a:cs typeface="Calibri-Light"/>
              </a:rPr>
              <a:t> place any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foreign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objects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 the</a:t>
            </a:r>
            <a:r>
              <a:rPr sz="1200" spc="-5" dirty="0">
                <a:latin typeface="Calibri-Light"/>
                <a:cs typeface="Calibri-Light"/>
              </a:rPr>
              <a:t> machine </a:t>
            </a:r>
            <a:r>
              <a:rPr sz="1200" dirty="0">
                <a:latin typeface="Calibri-Light"/>
                <a:cs typeface="Calibri-Light"/>
              </a:rPr>
              <a:t>as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this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may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cause </a:t>
            </a:r>
            <a:r>
              <a:rPr sz="1200" spc="-5" dirty="0">
                <a:latin typeface="Calibri-Light"/>
                <a:cs typeface="Calibri-Light"/>
              </a:rPr>
              <a:t>unnecessary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damage.</a:t>
            </a:r>
            <a:endParaRPr sz="1200">
              <a:latin typeface="Calibri-Light"/>
              <a:cs typeface="Calibri-Light"/>
            </a:endParaRPr>
          </a:p>
          <a:p>
            <a:pPr marL="355600" marR="18415" lvl="2" indent="-228600">
              <a:lnSpc>
                <a:spcPct val="101699"/>
              </a:lnSpc>
              <a:buAutoNum type="arabicPeriod"/>
              <a:tabLst>
                <a:tab pos="355600" algn="l"/>
              </a:tabLst>
            </a:pPr>
            <a:r>
              <a:rPr sz="1200" spc="-5" dirty="0">
                <a:latin typeface="Calibri-Light"/>
                <a:cs typeface="Calibri-Light"/>
              </a:rPr>
              <a:t>Should </a:t>
            </a:r>
            <a:r>
              <a:rPr sz="1200" dirty="0">
                <a:latin typeface="Calibri-Light"/>
                <a:cs typeface="Calibri-Light"/>
              </a:rPr>
              <a:t>machine blockage </a:t>
            </a:r>
            <a:r>
              <a:rPr sz="1200" spc="-5" dirty="0">
                <a:latin typeface="Calibri-Light"/>
                <a:cs typeface="Calibri-Light"/>
              </a:rPr>
              <a:t>occur, </a:t>
            </a:r>
            <a:r>
              <a:rPr sz="1200" dirty="0">
                <a:latin typeface="Calibri-Light"/>
                <a:cs typeface="Calibri-Light"/>
              </a:rPr>
              <a:t>it is important to </a:t>
            </a:r>
            <a:r>
              <a:rPr sz="1200" spc="-5" dirty="0">
                <a:latin typeface="Calibri-Light"/>
                <a:cs typeface="Calibri-Light"/>
              </a:rPr>
              <a:t>disconnect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 from </a:t>
            </a:r>
            <a:r>
              <a:rPr sz="1200" dirty="0">
                <a:latin typeface="Calibri-Light"/>
                <a:cs typeface="Calibri-Light"/>
              </a:rPr>
              <a:t>its </a:t>
            </a:r>
            <a:r>
              <a:rPr sz="1200" spc="-5" dirty="0">
                <a:latin typeface="Calibri-Light"/>
                <a:cs typeface="Calibri-Light"/>
              </a:rPr>
              <a:t>power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supply,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only then</a:t>
            </a:r>
            <a:r>
              <a:rPr sz="1200" dirty="0">
                <a:latin typeface="Calibri-Light"/>
                <a:cs typeface="Calibri-Light"/>
              </a:rPr>
              <a:t> 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10" dirty="0">
                <a:latin typeface="Calibri-Light"/>
                <a:cs typeface="Calibri-Light"/>
              </a:rPr>
              <a:t>front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cover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be</a:t>
            </a:r>
            <a:r>
              <a:rPr sz="1200" spc="-5" dirty="0">
                <a:latin typeface="Calibri-Light"/>
                <a:cs typeface="Calibri-Light"/>
              </a:rPr>
              <a:t> removed</a:t>
            </a:r>
            <a:r>
              <a:rPr sz="1200" dirty="0">
                <a:latin typeface="Calibri-Light"/>
                <a:cs typeface="Calibri-Light"/>
              </a:rPr>
              <a:t> in </a:t>
            </a:r>
            <a:r>
              <a:rPr sz="1200" spc="-5" dirty="0">
                <a:latin typeface="Calibri-Light"/>
                <a:cs typeface="Calibri-Light"/>
              </a:rPr>
              <a:t>order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remove</a:t>
            </a:r>
            <a:r>
              <a:rPr sz="1200" spc="-5" dirty="0">
                <a:latin typeface="Calibri-Light"/>
                <a:cs typeface="Calibri-Light"/>
              </a:rPr>
              <a:t> orange </a:t>
            </a:r>
            <a:r>
              <a:rPr sz="1200" dirty="0">
                <a:latin typeface="Calibri-Light"/>
                <a:cs typeface="Calibri-Light"/>
              </a:rPr>
              <a:t>peels.</a:t>
            </a:r>
            <a:endParaRPr sz="1200">
              <a:latin typeface="Calibri-Light"/>
              <a:cs typeface="Calibri-Light"/>
            </a:endParaRPr>
          </a:p>
          <a:p>
            <a:pPr marL="355600" marR="70485" lvl="2" indent="-228600">
              <a:lnSpc>
                <a:spcPct val="101699"/>
              </a:lnSpc>
              <a:buAutoNum type="arabicPeriod"/>
              <a:tabLst>
                <a:tab pos="355600" algn="l"/>
              </a:tabLst>
            </a:pPr>
            <a:r>
              <a:rPr sz="1200" spc="-5" dirty="0">
                <a:latin typeface="Calibri-Light"/>
                <a:cs typeface="Calibri-Light"/>
              </a:rPr>
              <a:t>Never </a:t>
            </a:r>
            <a:r>
              <a:rPr sz="1200" dirty="0">
                <a:latin typeface="Calibri-Light"/>
                <a:cs typeface="Calibri-Light"/>
              </a:rPr>
              <a:t>try to remove </a:t>
            </a:r>
            <a:r>
              <a:rPr sz="1200" spc="-5" dirty="0">
                <a:latin typeface="Calibri-Light"/>
                <a:cs typeface="Calibri-Light"/>
              </a:rPr>
              <a:t>blockages </a:t>
            </a:r>
            <a:r>
              <a:rPr sz="1200" dirty="0">
                <a:latin typeface="Calibri-Light"/>
                <a:cs typeface="Calibri-Light"/>
              </a:rPr>
              <a:t>while the machine is </a:t>
            </a:r>
            <a:r>
              <a:rPr sz="1200" spc="-5" dirty="0">
                <a:latin typeface="Calibri-Light"/>
                <a:cs typeface="Calibri-Light"/>
              </a:rPr>
              <a:t>operating. This could lead </a:t>
            </a:r>
            <a:r>
              <a:rPr sz="1200" dirty="0">
                <a:latin typeface="Calibri-Light"/>
                <a:cs typeface="Calibri-Light"/>
              </a:rPr>
              <a:t>to serious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injury.</a:t>
            </a:r>
            <a:endParaRPr sz="1200">
              <a:latin typeface="Calibri-Light"/>
              <a:cs typeface="Calibri-Light"/>
            </a:endParaRPr>
          </a:p>
          <a:p>
            <a:pPr marL="355600" marR="5080" lvl="2" indent="-228600">
              <a:lnSpc>
                <a:spcPct val="101699"/>
              </a:lnSpc>
              <a:buAutoNum type="arabicPeriod"/>
              <a:tabLst>
                <a:tab pos="355600" algn="l"/>
              </a:tabLst>
            </a:pPr>
            <a:r>
              <a:rPr sz="1200" dirty="0">
                <a:latin typeface="Calibri-Light"/>
                <a:cs typeface="Calibri-Light"/>
              </a:rPr>
              <a:t>Due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 the fact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that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10" dirty="0">
                <a:latin typeface="Calibri-Light"/>
                <a:cs typeface="Calibri-Light"/>
              </a:rPr>
              <a:t>peel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removers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 the </a:t>
            </a:r>
            <a:r>
              <a:rPr sz="1200" spc="-5" dirty="0">
                <a:latin typeface="Calibri-Light"/>
                <a:cs typeface="Calibri-Light"/>
              </a:rPr>
              <a:t>knife</a:t>
            </a:r>
            <a:r>
              <a:rPr sz="1200" dirty="0">
                <a:latin typeface="Calibri-Light"/>
                <a:cs typeface="Calibri-Light"/>
              </a:rPr>
              <a:t> are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important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functional</a:t>
            </a:r>
            <a:r>
              <a:rPr sz="1200" dirty="0">
                <a:latin typeface="Calibri-Light"/>
                <a:cs typeface="Calibri-Light"/>
              </a:rPr>
              <a:t> parts</a:t>
            </a:r>
            <a:r>
              <a:rPr sz="1200" spc="-5" dirty="0">
                <a:latin typeface="Calibri-Light"/>
                <a:cs typeface="Calibri-Light"/>
              </a:rPr>
              <a:t> of</a:t>
            </a:r>
            <a:r>
              <a:rPr sz="1200" dirty="0">
                <a:latin typeface="Calibri-Light"/>
                <a:cs typeface="Calibri-Light"/>
              </a:rPr>
              <a:t> the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ensure</a:t>
            </a:r>
            <a:r>
              <a:rPr sz="1200" spc="-5" dirty="0">
                <a:latin typeface="Calibri-Light"/>
                <a:cs typeface="Calibri-Light"/>
              </a:rPr>
              <a:t> that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these</a:t>
            </a:r>
            <a:r>
              <a:rPr sz="1200" dirty="0">
                <a:latin typeface="Calibri-Light"/>
                <a:cs typeface="Calibri-Light"/>
              </a:rPr>
              <a:t> parts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are</a:t>
            </a:r>
            <a:r>
              <a:rPr sz="1200" spc="-5" dirty="0">
                <a:latin typeface="Calibri-Light"/>
                <a:cs typeface="Calibri-Light"/>
              </a:rPr>
              <a:t> mounted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carefully</a:t>
            </a:r>
            <a:r>
              <a:rPr sz="1200" dirty="0">
                <a:latin typeface="Calibri-Light"/>
                <a:cs typeface="Calibri-Light"/>
              </a:rPr>
              <a:t> and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correctly.</a:t>
            </a:r>
            <a:endParaRPr sz="1200">
              <a:latin typeface="Calibri-Light"/>
              <a:cs typeface="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372" y="5388990"/>
            <a:ext cx="225869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-5" dirty="0">
                <a:latin typeface="Calibri-Light"/>
                <a:cs typeface="Calibri-Light"/>
              </a:rPr>
              <a:t>2.</a:t>
            </a:r>
            <a:r>
              <a:rPr sz="1600" spc="204" dirty="0">
                <a:latin typeface="Calibri-Light"/>
                <a:cs typeface="Calibri-Light"/>
              </a:rPr>
              <a:t> </a:t>
            </a:r>
            <a:r>
              <a:rPr sz="1400" dirty="0">
                <a:latin typeface="Calibri-Light"/>
                <a:cs typeface="Calibri-Light"/>
              </a:rPr>
              <a:t>TECHNICAL</a:t>
            </a:r>
            <a:r>
              <a:rPr sz="1400" spc="-20" dirty="0">
                <a:latin typeface="Calibri-Light"/>
                <a:cs typeface="Calibri-Light"/>
              </a:rPr>
              <a:t> </a:t>
            </a:r>
            <a:r>
              <a:rPr sz="1400" spc="-5" dirty="0">
                <a:latin typeface="Calibri-Light"/>
                <a:cs typeface="Calibri-Light"/>
              </a:rPr>
              <a:t>SPECIFICATIONS</a:t>
            </a:r>
            <a:endParaRPr sz="1400">
              <a:latin typeface="Calibri-Light"/>
              <a:cs typeface="Calibri-Ligh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58824"/>
              </p:ext>
            </p:extLst>
          </p:nvPr>
        </p:nvGraphicFramePr>
        <p:xfrm>
          <a:off x="811072" y="5813425"/>
          <a:ext cx="6029960" cy="317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300" spc="-5" dirty="0">
                          <a:latin typeface="Calibri-Light"/>
                          <a:cs typeface="Calibri-Light"/>
                        </a:rPr>
                        <a:t>MODEL</a:t>
                      </a:r>
                      <a:endParaRPr sz="1300" dirty="0">
                        <a:latin typeface="Calibri-Light"/>
                        <a:cs typeface="Calibri-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fr-FR" sz="1300" spc="-5" dirty="0">
                          <a:latin typeface="Calibri-Light"/>
                          <a:cs typeface="Calibri-Light"/>
                        </a:rPr>
                        <a:t>OL 41 Advance</a:t>
                      </a:r>
                      <a:endParaRPr sz="1300" dirty="0">
                        <a:latin typeface="Calibri-Light"/>
                        <a:cs typeface="Calibri-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Oranges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per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minute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15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pcs./min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Measurements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 (H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x B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x T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in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cm)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77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x</a:t>
                      </a:r>
                      <a:r>
                        <a:rPr sz="12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24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x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51,2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cm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Net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weight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(in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kg)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43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kg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Power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supply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230</a:t>
                      </a:r>
                      <a:r>
                        <a:rPr sz="1200" spc="-1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V</a:t>
                      </a:r>
                      <a:r>
                        <a:rPr sz="12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/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50</a:t>
                      </a:r>
                      <a:r>
                        <a:rPr sz="12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Hz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Power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280</a:t>
                      </a:r>
                      <a:r>
                        <a:rPr sz="1200" spc="-4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Watt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81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Fuse</a:t>
                      </a:r>
                      <a:r>
                        <a:rPr sz="1200" spc="-3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spc="-5" dirty="0">
                          <a:latin typeface="Calibri-Light"/>
                          <a:cs typeface="Calibri-Light"/>
                        </a:rPr>
                        <a:t>Protection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IPx1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5" dirty="0">
                          <a:latin typeface="Calibri-Light"/>
                          <a:cs typeface="Calibri-Light"/>
                        </a:rPr>
                        <a:t>Optimum</a:t>
                      </a:r>
                      <a:r>
                        <a:rPr sz="1200" spc="-2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fruit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size</a:t>
                      </a:r>
                      <a:endParaRPr sz="1200">
                        <a:latin typeface="Calibri-Light"/>
                        <a:cs typeface="Calibri-Ligh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dirty="0">
                          <a:latin typeface="Calibri-Light"/>
                          <a:cs typeface="Calibri-Light"/>
                        </a:rPr>
                        <a:t>65</a:t>
                      </a:r>
                      <a:r>
                        <a:rPr sz="1200" spc="-15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to</a:t>
                      </a:r>
                      <a:r>
                        <a:rPr sz="1200" spc="-3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78</a:t>
                      </a:r>
                      <a:r>
                        <a:rPr sz="1200" spc="-20" dirty="0">
                          <a:latin typeface="Calibri-Light"/>
                          <a:cs typeface="Calibri-Light"/>
                        </a:rPr>
                        <a:t> </a:t>
                      </a:r>
                      <a:r>
                        <a:rPr sz="1200" dirty="0">
                          <a:latin typeface="Calibri-Light"/>
                          <a:cs typeface="Calibri-Light"/>
                        </a:rPr>
                        <a:t>mm</a:t>
                      </a: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355" y="701039"/>
            <a:ext cx="1024890" cy="147192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752" y="631951"/>
            <a:ext cx="6012815" cy="20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29235">
              <a:lnSpc>
                <a:spcPts val="1825"/>
              </a:lnSpc>
              <a:buSzPct val="114285"/>
              <a:buFont typeface="Calibri-Light"/>
              <a:buAutoNum type="arabicPeriod" startAt="3"/>
              <a:tabLst>
                <a:tab pos="248920" algn="l"/>
              </a:tabLst>
            </a:pPr>
            <a:r>
              <a:rPr sz="1400" spc="-5" dirty="0">
                <a:latin typeface="Calibri-Light"/>
                <a:cs typeface="Calibri-Light"/>
              </a:rPr>
              <a:t>OPERATION</a:t>
            </a:r>
            <a:r>
              <a:rPr sz="1400" spc="-50" dirty="0">
                <a:latin typeface="Calibri-Light"/>
                <a:cs typeface="Calibri-Light"/>
              </a:rPr>
              <a:t> </a:t>
            </a:r>
            <a:r>
              <a:rPr sz="1400" spc="-5" dirty="0">
                <a:latin typeface="Calibri-Light"/>
                <a:cs typeface="Calibri-Light"/>
              </a:rPr>
              <a:t>INSTRUCTIONS</a:t>
            </a:r>
            <a:endParaRPr sz="14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Calibri-Light"/>
              <a:buAutoNum type="arabicPeriod" startAt="3"/>
            </a:pPr>
            <a:endParaRPr sz="1700">
              <a:latin typeface="Calibri-Light"/>
              <a:cs typeface="Calibri-Light"/>
            </a:endParaRPr>
          </a:p>
          <a:p>
            <a:pPr marL="379730" lvl="1" indent="-367665">
              <a:lnSpc>
                <a:spcPct val="100000"/>
              </a:lnSpc>
              <a:buFont typeface="Calibri-Light"/>
              <a:buAutoNum type="arabicPeriod"/>
              <a:tabLst>
                <a:tab pos="380365" algn="l"/>
              </a:tabLst>
            </a:pPr>
            <a:r>
              <a:rPr sz="1400" dirty="0">
                <a:latin typeface="Calibri-Light"/>
                <a:cs typeface="Calibri-Light"/>
              </a:rPr>
              <a:t>F</a:t>
            </a:r>
            <a:r>
              <a:rPr sz="1400" spc="5" dirty="0">
                <a:latin typeface="Calibri-Light"/>
                <a:cs typeface="Calibri-Light"/>
              </a:rPr>
              <a:t>I</a:t>
            </a:r>
            <a:r>
              <a:rPr sz="1400" spc="-5" dirty="0">
                <a:latin typeface="Calibri-Light"/>
                <a:cs typeface="Calibri-Light"/>
              </a:rPr>
              <a:t>RS</a:t>
            </a:r>
            <a:r>
              <a:rPr sz="1400" dirty="0">
                <a:latin typeface="Calibri-Light"/>
                <a:cs typeface="Calibri-Light"/>
              </a:rPr>
              <a:t>T STE</a:t>
            </a:r>
            <a:r>
              <a:rPr sz="1400" spc="-5" dirty="0">
                <a:latin typeface="Calibri-Light"/>
                <a:cs typeface="Calibri-Light"/>
              </a:rPr>
              <a:t>P</a:t>
            </a:r>
            <a:r>
              <a:rPr sz="1400" dirty="0">
                <a:latin typeface="Calibri-Light"/>
                <a:cs typeface="Calibri-Light"/>
              </a:rPr>
              <a:t>S</a:t>
            </a:r>
            <a:endParaRPr sz="1400">
              <a:latin typeface="Calibri-Light"/>
              <a:cs typeface="Calibri-Ligh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Calibri-Light"/>
              <a:buAutoNum type="arabicPeriod"/>
            </a:pPr>
            <a:endParaRPr sz="850">
              <a:latin typeface="Calibri-Light"/>
              <a:cs typeface="Calibri-Light"/>
            </a:endParaRPr>
          </a:p>
          <a:p>
            <a:pPr marL="19685" marR="208279">
              <a:lnSpc>
                <a:spcPct val="101699"/>
              </a:lnSpc>
            </a:pPr>
            <a:r>
              <a:rPr sz="1200" spc="-5" dirty="0">
                <a:latin typeface="Calibri-Light"/>
                <a:cs typeface="Calibri-Light"/>
              </a:rPr>
              <a:t>In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order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achieve </a:t>
            </a:r>
            <a:r>
              <a:rPr sz="1200" dirty="0">
                <a:latin typeface="Calibri-Light"/>
                <a:cs typeface="Calibri-Light"/>
              </a:rPr>
              <a:t>an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optimum operation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dirty="0">
                <a:latin typeface="Calibri-Light"/>
                <a:cs typeface="Calibri-Light"/>
              </a:rPr>
              <a:t> 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machine,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please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below-mentioned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steps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carefully.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Calibri-Light"/>
              <a:cs typeface="Calibri-Light"/>
            </a:endParaRPr>
          </a:p>
          <a:p>
            <a:pPr marL="477520" marR="5080" lvl="2" indent="-228600" algn="just">
              <a:lnSpc>
                <a:spcPct val="101699"/>
              </a:lnSpc>
              <a:buFont typeface="Arial"/>
              <a:buChar char="•"/>
              <a:tabLst>
                <a:tab pos="477520" algn="l"/>
              </a:tabLst>
            </a:pPr>
            <a:r>
              <a:rPr sz="1200" spc="-5" dirty="0">
                <a:latin typeface="Calibri-Light"/>
                <a:cs typeface="Calibri-Light"/>
              </a:rPr>
              <a:t>After </a:t>
            </a:r>
            <a:r>
              <a:rPr sz="1200" dirty="0">
                <a:latin typeface="Calibri-Light"/>
                <a:cs typeface="Calibri-Light"/>
              </a:rPr>
              <a:t>unpacking and </a:t>
            </a:r>
            <a:r>
              <a:rPr sz="1200" spc="-5" dirty="0">
                <a:latin typeface="Calibri-Light"/>
                <a:cs typeface="Calibri-Light"/>
              </a:rPr>
              <a:t>positioning </a:t>
            </a:r>
            <a:r>
              <a:rPr sz="1200" dirty="0">
                <a:latin typeface="Calibri-Light"/>
                <a:cs typeface="Calibri-Light"/>
              </a:rPr>
              <a:t>the machine </a:t>
            </a:r>
            <a:r>
              <a:rPr sz="1200" spc="-5" dirty="0">
                <a:latin typeface="Calibri-Light"/>
                <a:cs typeface="Calibri-Light"/>
              </a:rPr>
              <a:t>on </a:t>
            </a:r>
            <a:r>
              <a:rPr sz="1200" dirty="0">
                <a:latin typeface="Calibri-Light"/>
                <a:cs typeface="Calibri-Light"/>
              </a:rPr>
              <a:t>a </a:t>
            </a:r>
            <a:r>
              <a:rPr sz="1200" spc="-5" dirty="0">
                <a:latin typeface="Calibri-Light"/>
                <a:cs typeface="Calibri-Light"/>
              </a:rPr>
              <a:t>level </a:t>
            </a:r>
            <a:r>
              <a:rPr sz="1200" dirty="0">
                <a:latin typeface="Calibri-Light"/>
                <a:cs typeface="Calibri-Light"/>
              </a:rPr>
              <a:t>surface, remove the </a:t>
            </a:r>
            <a:r>
              <a:rPr sz="1200" spc="-5" dirty="0">
                <a:latin typeface="Calibri-Light"/>
                <a:cs typeface="Calibri-Light"/>
              </a:rPr>
              <a:t>front cover </a:t>
            </a:r>
            <a:r>
              <a:rPr sz="1200" dirty="0">
                <a:latin typeface="Calibri-Light"/>
                <a:cs typeface="Calibri-Light"/>
              </a:rPr>
              <a:t>by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unscrewing the 2 </a:t>
            </a:r>
            <a:r>
              <a:rPr sz="1200" spc="-5" dirty="0">
                <a:latin typeface="Calibri-Light"/>
                <a:cs typeface="Calibri-Light"/>
              </a:rPr>
              <a:t>fastening </a:t>
            </a:r>
            <a:r>
              <a:rPr sz="1200" dirty="0">
                <a:latin typeface="Calibri-Light"/>
                <a:cs typeface="Calibri-Light"/>
              </a:rPr>
              <a:t>screws </a:t>
            </a:r>
            <a:r>
              <a:rPr sz="1200" spc="-5" dirty="0">
                <a:latin typeface="Calibri-Light"/>
                <a:cs typeface="Calibri-Light"/>
              </a:rPr>
              <a:t>shown </a:t>
            </a:r>
            <a:r>
              <a:rPr sz="1200" dirty="0">
                <a:latin typeface="Calibri-Light"/>
                <a:cs typeface="Calibri-Light"/>
              </a:rPr>
              <a:t>in </a:t>
            </a:r>
            <a:r>
              <a:rPr sz="1200" spc="-5" dirty="0">
                <a:latin typeface="Calibri-Light"/>
                <a:cs typeface="Calibri-Light"/>
              </a:rPr>
              <a:t>pic. 1. </a:t>
            </a:r>
            <a:r>
              <a:rPr sz="1200" dirty="0">
                <a:latin typeface="Calibri-Light"/>
                <a:cs typeface="Calibri-Light"/>
              </a:rPr>
              <a:t>Lift the </a:t>
            </a:r>
            <a:r>
              <a:rPr sz="1200" spc="-5" dirty="0">
                <a:latin typeface="Calibri-Light"/>
                <a:cs typeface="Calibri-Light"/>
              </a:rPr>
              <a:t>front cover out of </a:t>
            </a:r>
            <a:r>
              <a:rPr sz="1200" dirty="0">
                <a:latin typeface="Calibri-Light"/>
                <a:cs typeface="Calibri-Light"/>
              </a:rPr>
              <a:t>its </a:t>
            </a:r>
            <a:r>
              <a:rPr sz="1200" spc="-5" dirty="0">
                <a:latin typeface="Calibri-Light"/>
                <a:cs typeface="Calibri-Light"/>
              </a:rPr>
              <a:t>anchoring </a:t>
            </a:r>
            <a:r>
              <a:rPr sz="1200" dirty="0">
                <a:latin typeface="Calibri-Light"/>
                <a:cs typeface="Calibri-Light"/>
              </a:rPr>
              <a:t> to</a:t>
            </a:r>
            <a:r>
              <a:rPr sz="1200" spc="-5" dirty="0">
                <a:latin typeface="Calibri-Light"/>
                <a:cs typeface="Calibri-Light"/>
              </a:rPr>
              <a:t> expose </a:t>
            </a:r>
            <a:r>
              <a:rPr sz="1200" dirty="0">
                <a:latin typeface="Calibri-Light"/>
                <a:cs typeface="Calibri-Light"/>
              </a:rPr>
              <a:t>the pressing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system.</a:t>
            </a:r>
            <a:endParaRPr sz="1200">
              <a:latin typeface="Calibri-Light"/>
              <a:cs typeface="Calibri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972" y="5969888"/>
            <a:ext cx="582485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8600">
              <a:lnSpc>
                <a:spcPct val="101699"/>
              </a:lnSpc>
              <a:spcBef>
                <a:spcPts val="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Attach the supply </a:t>
            </a:r>
            <a:r>
              <a:rPr sz="1200" spc="-5" dirty="0">
                <a:latin typeface="Calibri-Light"/>
                <a:cs typeface="Calibri-Light"/>
              </a:rPr>
              <a:t>tunnel </a:t>
            </a:r>
            <a:r>
              <a:rPr sz="1200" dirty="0">
                <a:latin typeface="Calibri-Light"/>
                <a:cs typeface="Calibri-Light"/>
              </a:rPr>
              <a:t>by first fixing the hook </a:t>
            </a:r>
            <a:r>
              <a:rPr sz="1200" spc="-5" dirty="0">
                <a:latin typeface="Calibri-Light"/>
                <a:cs typeface="Calibri-Light"/>
              </a:rPr>
              <a:t>on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left </a:t>
            </a:r>
            <a:r>
              <a:rPr sz="1200" dirty="0">
                <a:latin typeface="Calibri-Light"/>
                <a:cs typeface="Calibri-Light"/>
              </a:rPr>
              <a:t>side, placing </a:t>
            </a:r>
            <a:r>
              <a:rPr sz="1200" spc="-5" dirty="0">
                <a:latin typeface="Calibri-Light"/>
                <a:cs typeface="Calibri-Light"/>
              </a:rPr>
              <a:t>the </a:t>
            </a:r>
            <a:r>
              <a:rPr sz="1200" dirty="0">
                <a:latin typeface="Calibri-Light"/>
                <a:cs typeface="Calibri-Light"/>
              </a:rPr>
              <a:t>mounting plate </a:t>
            </a:r>
            <a:r>
              <a:rPr sz="1200" spc="-26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 </a:t>
            </a:r>
            <a:r>
              <a:rPr sz="1200" dirty="0">
                <a:latin typeface="Calibri-Light"/>
                <a:cs typeface="Calibri-Light"/>
              </a:rPr>
              <a:t>the rear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secure the </a:t>
            </a:r>
            <a:r>
              <a:rPr sz="1200" dirty="0">
                <a:latin typeface="Calibri-Light"/>
                <a:cs typeface="Calibri-Light"/>
              </a:rPr>
              <a:t>fixation </a:t>
            </a:r>
            <a:r>
              <a:rPr sz="1200" spc="-5" dirty="0">
                <a:latin typeface="Calibri-Light"/>
                <a:cs typeface="Calibri-Light"/>
              </a:rPr>
              <a:t>lever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(see </a:t>
            </a:r>
            <a:r>
              <a:rPr sz="1200" dirty="0">
                <a:latin typeface="Calibri-Light"/>
                <a:cs typeface="Calibri-Light"/>
              </a:rPr>
              <a:t>pic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2).</a:t>
            </a:r>
            <a:endParaRPr sz="1200">
              <a:latin typeface="Calibri-Light"/>
              <a:cs typeface="Calibri-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6909" y="2892551"/>
            <a:ext cx="1577975" cy="11842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6909" y="4172711"/>
            <a:ext cx="1577975" cy="11842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10250" y="2867913"/>
            <a:ext cx="1739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-Light"/>
                <a:cs typeface="Calibri-Light"/>
              </a:rPr>
              <a:t>R</a:t>
            </a:r>
            <a:endParaRPr sz="2200">
              <a:latin typeface="Calibri-Light"/>
              <a:cs typeface="Calibri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4760" y="4166742"/>
            <a:ext cx="142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-Light"/>
                <a:cs typeface="Calibri-Light"/>
              </a:rPr>
              <a:t>L</a:t>
            </a:r>
            <a:endParaRPr sz="2200">
              <a:latin typeface="Calibri-Light"/>
              <a:cs typeface="Calibri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4038" y="5405754"/>
            <a:ext cx="14820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1: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front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cover fixation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screw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4529" y="7799819"/>
            <a:ext cx="1577975" cy="118390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77086" y="9035033"/>
            <a:ext cx="14135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2: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 lever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fruit supply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tunnel</a:t>
            </a:r>
            <a:endParaRPr sz="800">
              <a:latin typeface="Calibri-Light"/>
              <a:cs typeface="Calibri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81710" y="6525132"/>
            <a:ext cx="3242310" cy="2387600"/>
            <a:chOff x="981710" y="6525132"/>
            <a:chExt cx="3242310" cy="23876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710" y="6525132"/>
              <a:ext cx="3242310" cy="2387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06270" y="7374381"/>
              <a:ext cx="685800" cy="657225"/>
            </a:xfrm>
            <a:custGeom>
              <a:avLst/>
              <a:gdLst/>
              <a:ahLst/>
              <a:cxnLst/>
              <a:rect l="l" t="t" r="r" b="b"/>
              <a:pathLst>
                <a:path w="685800" h="657225">
                  <a:moveTo>
                    <a:pt x="0" y="328549"/>
                  </a:moveTo>
                  <a:lnTo>
                    <a:pt x="3718" y="279991"/>
                  </a:lnTo>
                  <a:lnTo>
                    <a:pt x="14519" y="233648"/>
                  </a:lnTo>
                  <a:lnTo>
                    <a:pt x="31873" y="190027"/>
                  </a:lnTo>
                  <a:lnTo>
                    <a:pt x="55248" y="149637"/>
                  </a:lnTo>
                  <a:lnTo>
                    <a:pt x="84114" y="112984"/>
                  </a:lnTo>
                  <a:lnTo>
                    <a:pt x="117941" y="80577"/>
                  </a:lnTo>
                  <a:lnTo>
                    <a:pt x="156196" y="52923"/>
                  </a:lnTo>
                  <a:lnTo>
                    <a:pt x="198351" y="30531"/>
                  </a:lnTo>
                  <a:lnTo>
                    <a:pt x="243873" y="13907"/>
                  </a:lnTo>
                  <a:lnTo>
                    <a:pt x="292233" y="3561"/>
                  </a:lnTo>
                  <a:lnTo>
                    <a:pt x="342900" y="0"/>
                  </a:lnTo>
                  <a:lnTo>
                    <a:pt x="393566" y="3561"/>
                  </a:lnTo>
                  <a:lnTo>
                    <a:pt x="441926" y="13907"/>
                  </a:lnTo>
                  <a:lnTo>
                    <a:pt x="487448" y="30531"/>
                  </a:lnTo>
                  <a:lnTo>
                    <a:pt x="529603" y="52923"/>
                  </a:lnTo>
                  <a:lnTo>
                    <a:pt x="567858" y="80577"/>
                  </a:lnTo>
                  <a:lnTo>
                    <a:pt x="601685" y="112984"/>
                  </a:lnTo>
                  <a:lnTo>
                    <a:pt x="630551" y="149637"/>
                  </a:lnTo>
                  <a:lnTo>
                    <a:pt x="653926" y="190027"/>
                  </a:lnTo>
                  <a:lnTo>
                    <a:pt x="671280" y="233648"/>
                  </a:lnTo>
                  <a:lnTo>
                    <a:pt x="682081" y="279991"/>
                  </a:lnTo>
                  <a:lnTo>
                    <a:pt x="685800" y="328549"/>
                  </a:lnTo>
                  <a:lnTo>
                    <a:pt x="682081" y="377109"/>
                  </a:lnTo>
                  <a:lnTo>
                    <a:pt x="671280" y="423460"/>
                  </a:lnTo>
                  <a:lnTo>
                    <a:pt x="653926" y="467093"/>
                  </a:lnTo>
                  <a:lnTo>
                    <a:pt x="630551" y="507498"/>
                  </a:lnTo>
                  <a:lnTo>
                    <a:pt x="601685" y="544168"/>
                  </a:lnTo>
                  <a:lnTo>
                    <a:pt x="567858" y="576592"/>
                  </a:lnTo>
                  <a:lnTo>
                    <a:pt x="529603" y="604263"/>
                  </a:lnTo>
                  <a:lnTo>
                    <a:pt x="487448" y="626670"/>
                  </a:lnTo>
                  <a:lnTo>
                    <a:pt x="441926" y="643305"/>
                  </a:lnTo>
                  <a:lnTo>
                    <a:pt x="393566" y="653660"/>
                  </a:lnTo>
                  <a:lnTo>
                    <a:pt x="342900" y="657225"/>
                  </a:lnTo>
                  <a:lnTo>
                    <a:pt x="292233" y="653660"/>
                  </a:lnTo>
                  <a:lnTo>
                    <a:pt x="243873" y="643305"/>
                  </a:lnTo>
                  <a:lnTo>
                    <a:pt x="198351" y="626670"/>
                  </a:lnTo>
                  <a:lnTo>
                    <a:pt x="156196" y="604263"/>
                  </a:lnTo>
                  <a:lnTo>
                    <a:pt x="117941" y="576592"/>
                  </a:lnTo>
                  <a:lnTo>
                    <a:pt x="84114" y="544168"/>
                  </a:lnTo>
                  <a:lnTo>
                    <a:pt x="55248" y="507498"/>
                  </a:lnTo>
                  <a:lnTo>
                    <a:pt x="31873" y="467093"/>
                  </a:lnTo>
                  <a:lnTo>
                    <a:pt x="14519" y="423460"/>
                  </a:lnTo>
                  <a:lnTo>
                    <a:pt x="3718" y="377109"/>
                  </a:lnTo>
                  <a:lnTo>
                    <a:pt x="0" y="328549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6595" y="6515582"/>
            <a:ext cx="1567814" cy="107469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pic>
        <p:nvPicPr>
          <p:cNvPr id="17" name="Image 16" descr="Une image contenant intérieur, personne, cafetière, appareil de cuisine&#10;&#10;Description générée automatiquement">
            <a:extLst>
              <a:ext uri="{FF2B5EF4-FFF2-40B4-BE49-F238E27FC236}">
                <a16:creationId xmlns:a16="http://schemas.microsoft.com/office/drawing/2014/main" id="{3962E163-B5FD-044C-80C2-56392294E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9" y="2912796"/>
            <a:ext cx="14859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972" y="616711"/>
            <a:ext cx="49610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Place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peel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basket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(pic.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3)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drip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cup as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shown</a:t>
            </a:r>
            <a:r>
              <a:rPr sz="1200" dirty="0">
                <a:latin typeface="Calibri-Light"/>
                <a:cs typeface="Calibri-Light"/>
              </a:rPr>
              <a:t> (pic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4).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6972" y="6196964"/>
            <a:ext cx="6027878" cy="567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latin typeface="Calibri-Light"/>
                <a:cs typeface="Calibri-Light"/>
              </a:rPr>
              <a:t>Ensure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that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voltage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identical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that </a:t>
            </a:r>
            <a:r>
              <a:rPr sz="1200" spc="-5" dirty="0">
                <a:latin typeface="Calibri-Light"/>
                <a:cs typeface="Calibri-Light"/>
              </a:rPr>
              <a:t>shown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 </a:t>
            </a:r>
            <a:r>
              <a:rPr sz="1200" dirty="0">
                <a:latin typeface="Calibri-Light"/>
                <a:cs typeface="Calibri-Light"/>
              </a:rPr>
              <a:t>the identification</a:t>
            </a:r>
            <a:r>
              <a:rPr sz="1200" spc="-5" dirty="0">
                <a:latin typeface="Calibri-Light"/>
                <a:cs typeface="Calibri-Light"/>
              </a:rPr>
              <a:t> plate.</a:t>
            </a:r>
            <a:endParaRPr sz="1200" dirty="0">
              <a:latin typeface="Calibri-Light"/>
              <a:cs typeface="Calibri-Light"/>
            </a:endParaRPr>
          </a:p>
          <a:p>
            <a:pPr marL="241300" marR="5080" algn="just">
              <a:lnSpc>
                <a:spcPct val="101699"/>
              </a:lnSpc>
              <a:spcBef>
                <a:spcPts val="10"/>
              </a:spcBef>
            </a:pPr>
            <a:r>
              <a:rPr sz="1200" dirty="0">
                <a:latin typeface="Calibri-Light"/>
                <a:cs typeface="Calibri-Light"/>
              </a:rPr>
              <a:t>Plug the machine into a </a:t>
            </a:r>
            <a:r>
              <a:rPr sz="1200" spc="-5" dirty="0">
                <a:latin typeface="Calibri-Light"/>
                <a:cs typeface="Calibri-Light"/>
              </a:rPr>
              <a:t>standardized </a:t>
            </a:r>
            <a:r>
              <a:rPr sz="1200" dirty="0">
                <a:latin typeface="Calibri-Light"/>
                <a:cs typeface="Calibri-Light"/>
              </a:rPr>
              <a:t>and </a:t>
            </a:r>
            <a:r>
              <a:rPr sz="1200" spc="-5" dirty="0">
                <a:latin typeface="Calibri-Light"/>
                <a:cs typeface="Calibri-Light"/>
              </a:rPr>
              <a:t>grounded power </a:t>
            </a:r>
            <a:r>
              <a:rPr sz="1200" dirty="0">
                <a:latin typeface="Calibri-Light"/>
                <a:cs typeface="Calibri-Light"/>
              </a:rPr>
              <a:t>supply </a:t>
            </a:r>
            <a:r>
              <a:rPr sz="1200" spc="-5" dirty="0">
                <a:latin typeface="Calibri-Light"/>
                <a:cs typeface="Calibri-Light"/>
              </a:rPr>
              <a:t>socket. Switch on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main </a:t>
            </a:r>
            <a:r>
              <a:rPr sz="1200" spc="-5" dirty="0">
                <a:latin typeface="Calibri-Light"/>
                <a:cs typeface="Calibri-Light"/>
              </a:rPr>
              <a:t>power </a:t>
            </a:r>
            <a:r>
              <a:rPr sz="1200" dirty="0">
                <a:latin typeface="Calibri-Light"/>
                <a:cs typeface="Calibri-Light"/>
              </a:rPr>
              <a:t>switch </a:t>
            </a:r>
            <a:r>
              <a:rPr sz="1200" spc="-5" dirty="0">
                <a:latin typeface="Calibri-Light"/>
                <a:cs typeface="Calibri-Light"/>
              </a:rPr>
              <a:t>located </a:t>
            </a:r>
            <a:r>
              <a:rPr sz="1200" dirty="0">
                <a:latin typeface="Calibri-Light"/>
                <a:cs typeface="Calibri-Light"/>
              </a:rPr>
              <a:t>at the top </a:t>
            </a:r>
            <a:r>
              <a:rPr sz="1200" spc="-5" dirty="0">
                <a:latin typeface="Calibri-Light"/>
                <a:cs typeface="Calibri-Light"/>
              </a:rPr>
              <a:t>of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machine. (Red control lamp lights </a:t>
            </a:r>
            <a:r>
              <a:rPr sz="1200" dirty="0">
                <a:latin typeface="Calibri-Light"/>
                <a:cs typeface="Calibri-Light"/>
              </a:rPr>
              <a:t>up, see </a:t>
            </a:r>
            <a:r>
              <a:rPr sz="1200" spc="5" dirty="0">
                <a:latin typeface="Calibri-Light"/>
                <a:cs typeface="Calibri-Light"/>
              </a:rPr>
              <a:t>pic. 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7)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18564" y="850264"/>
            <a:ext cx="2393950" cy="2027555"/>
            <a:chOff x="1218564" y="850264"/>
            <a:chExt cx="2393950" cy="2027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8564" y="850264"/>
              <a:ext cx="2393950" cy="20275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28164" y="2329560"/>
              <a:ext cx="431165" cy="149860"/>
            </a:xfrm>
            <a:custGeom>
              <a:avLst/>
              <a:gdLst/>
              <a:ahLst/>
              <a:cxnLst/>
              <a:rect l="l" t="t" r="r" b="b"/>
              <a:pathLst>
                <a:path w="431164" h="149860">
                  <a:moveTo>
                    <a:pt x="356235" y="0"/>
                  </a:moveTo>
                  <a:lnTo>
                    <a:pt x="356235" y="37465"/>
                  </a:lnTo>
                  <a:lnTo>
                    <a:pt x="0" y="37465"/>
                  </a:lnTo>
                  <a:lnTo>
                    <a:pt x="0" y="112395"/>
                  </a:lnTo>
                  <a:lnTo>
                    <a:pt x="356235" y="112395"/>
                  </a:lnTo>
                  <a:lnTo>
                    <a:pt x="356235" y="149860"/>
                  </a:lnTo>
                  <a:lnTo>
                    <a:pt x="431165" y="74929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735" y="3686936"/>
            <a:ext cx="2724150" cy="218059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1572" y="3038601"/>
            <a:ext cx="589407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0"/>
              </a:spcBef>
              <a:tabLst>
                <a:tab pos="3369945" algn="l"/>
              </a:tabLst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 4:</a:t>
            </a:r>
            <a:r>
              <a:rPr sz="800" spc="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Peel</a:t>
            </a:r>
            <a:r>
              <a:rPr sz="800" spc="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basket	</a:t>
            </a:r>
            <a:r>
              <a:rPr sz="1200" baseline="6944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1200" spc="-30" baseline="6944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1200" baseline="6944" dirty="0">
                <a:solidFill>
                  <a:srgbClr val="808080"/>
                </a:solidFill>
                <a:latin typeface="Calibri-Light"/>
                <a:cs typeface="Calibri-Light"/>
              </a:rPr>
              <a:t>3:</a:t>
            </a:r>
            <a:r>
              <a:rPr sz="1200" spc="-22" baseline="6944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1200" spc="-7" baseline="6944" dirty="0">
                <a:solidFill>
                  <a:srgbClr val="808080"/>
                </a:solidFill>
                <a:latin typeface="Calibri-Light"/>
                <a:cs typeface="Calibri-Light"/>
              </a:rPr>
              <a:t>trip</a:t>
            </a:r>
            <a:r>
              <a:rPr sz="1200" spc="-22" baseline="6944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1200" spc="-7" baseline="6944" dirty="0">
                <a:solidFill>
                  <a:srgbClr val="808080"/>
                </a:solidFill>
                <a:latin typeface="Calibri-Light"/>
                <a:cs typeface="Calibri-Light"/>
              </a:rPr>
              <a:t>tray</a:t>
            </a:r>
            <a:endParaRPr sz="1200" baseline="6944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-Light"/>
              <a:cs typeface="Calibri-Light"/>
            </a:endParaRPr>
          </a:p>
          <a:p>
            <a:pPr marL="266700" marR="43180" indent="-228600">
              <a:lnSpc>
                <a:spcPct val="101699"/>
              </a:lnSpc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1200" dirty="0">
                <a:latin typeface="Calibri-Light"/>
                <a:cs typeface="Calibri-Light"/>
              </a:rPr>
              <a:t>Make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sure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that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fruit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sieve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support</a:t>
            </a:r>
            <a:r>
              <a:rPr sz="1200" spc="3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(inclusive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fruit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sieve)</a:t>
            </a:r>
            <a:r>
              <a:rPr sz="1200" spc="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 its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proper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position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front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cover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closed. (siehe</a:t>
            </a:r>
            <a:r>
              <a:rPr sz="1200" dirty="0">
                <a:latin typeface="Calibri-Light"/>
                <a:cs typeface="Calibri-Light"/>
              </a:rPr>
              <a:t> pic.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5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und</a:t>
            </a:r>
            <a:r>
              <a:rPr sz="1200" spc="-5" dirty="0">
                <a:latin typeface="Calibri-Light"/>
                <a:cs typeface="Calibri-Light"/>
              </a:rPr>
              <a:t> pic.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6)</a:t>
            </a:r>
            <a:endParaRPr sz="1200">
              <a:latin typeface="Calibri-Light"/>
              <a:cs typeface="Calibri-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99254" y="928242"/>
            <a:ext cx="2647315" cy="2047239"/>
            <a:chOff x="4199254" y="928242"/>
            <a:chExt cx="2647315" cy="204723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9254" y="928242"/>
              <a:ext cx="2647314" cy="204685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89244" y="1859152"/>
              <a:ext cx="337185" cy="358140"/>
            </a:xfrm>
            <a:custGeom>
              <a:avLst/>
              <a:gdLst/>
              <a:ahLst/>
              <a:cxnLst/>
              <a:rect l="l" t="t" r="r" b="b"/>
              <a:pathLst>
                <a:path w="337185" h="358139">
                  <a:moveTo>
                    <a:pt x="336676" y="0"/>
                  </a:moveTo>
                  <a:lnTo>
                    <a:pt x="262889" y="14604"/>
                  </a:lnTo>
                  <a:lnTo>
                    <a:pt x="216963" y="28028"/>
                  </a:lnTo>
                  <a:lnTo>
                    <a:pt x="174849" y="48936"/>
                  </a:lnTo>
                  <a:lnTo>
                    <a:pt x="137166" y="76574"/>
                  </a:lnTo>
                  <a:lnTo>
                    <a:pt x="104536" y="110188"/>
                  </a:lnTo>
                  <a:lnTo>
                    <a:pt x="77580" y="149022"/>
                  </a:lnTo>
                  <a:lnTo>
                    <a:pt x="56917" y="192323"/>
                  </a:lnTo>
                  <a:lnTo>
                    <a:pt x="43169" y="239336"/>
                  </a:lnTo>
                  <a:lnTo>
                    <a:pt x="36956" y="289305"/>
                  </a:lnTo>
                  <a:lnTo>
                    <a:pt x="0" y="296672"/>
                  </a:lnTo>
                  <a:lnTo>
                    <a:pt x="79628" y="357631"/>
                  </a:lnTo>
                  <a:lnTo>
                    <a:pt x="147700" y="267461"/>
                  </a:lnTo>
                  <a:lnTo>
                    <a:pt x="110743" y="274827"/>
                  </a:lnTo>
                  <a:lnTo>
                    <a:pt x="116956" y="224816"/>
                  </a:lnTo>
                  <a:lnTo>
                    <a:pt x="130704" y="177772"/>
                  </a:lnTo>
                  <a:lnTo>
                    <a:pt x="151367" y="134448"/>
                  </a:lnTo>
                  <a:lnTo>
                    <a:pt x="178323" y="95599"/>
                  </a:lnTo>
                  <a:lnTo>
                    <a:pt x="210953" y="61976"/>
                  </a:lnTo>
                  <a:lnTo>
                    <a:pt x="248636" y="34333"/>
                  </a:lnTo>
                  <a:lnTo>
                    <a:pt x="290750" y="13423"/>
                  </a:lnTo>
                  <a:lnTo>
                    <a:pt x="3366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9599" y="1854102"/>
              <a:ext cx="373380" cy="260350"/>
            </a:xfrm>
            <a:custGeom>
              <a:avLst/>
              <a:gdLst/>
              <a:ahLst/>
              <a:cxnLst/>
              <a:rect l="l" t="t" r="r" b="b"/>
              <a:pathLst>
                <a:path w="373379" h="260350">
                  <a:moveTo>
                    <a:pt x="82288" y="0"/>
                  </a:moveTo>
                  <a:lnTo>
                    <a:pt x="36322" y="5050"/>
                  </a:lnTo>
                  <a:lnTo>
                    <a:pt x="0" y="14956"/>
                  </a:lnTo>
                  <a:lnTo>
                    <a:pt x="46766" y="16480"/>
                  </a:lnTo>
                  <a:lnTo>
                    <a:pt x="91776" y="25752"/>
                  </a:lnTo>
                  <a:lnTo>
                    <a:pt x="134337" y="42205"/>
                  </a:lnTo>
                  <a:lnTo>
                    <a:pt x="173756" y="65271"/>
                  </a:lnTo>
                  <a:lnTo>
                    <a:pt x="209340" y="94383"/>
                  </a:lnTo>
                  <a:lnTo>
                    <a:pt x="240396" y="128974"/>
                  </a:lnTo>
                  <a:lnTo>
                    <a:pt x="266231" y="168475"/>
                  </a:lnTo>
                  <a:lnTo>
                    <a:pt x="286152" y="212319"/>
                  </a:lnTo>
                  <a:lnTo>
                    <a:pt x="299465" y="259939"/>
                  </a:lnTo>
                  <a:lnTo>
                    <a:pt x="373252" y="245334"/>
                  </a:lnTo>
                  <a:lnTo>
                    <a:pt x="360136" y="198161"/>
                  </a:lnTo>
                  <a:lnTo>
                    <a:pt x="340601" y="154813"/>
                  </a:lnTo>
                  <a:lnTo>
                    <a:pt x="315341" y="115783"/>
                  </a:lnTo>
                  <a:lnTo>
                    <a:pt x="285047" y="81567"/>
                  </a:lnTo>
                  <a:lnTo>
                    <a:pt x="250412" y="52659"/>
                  </a:lnTo>
                  <a:lnTo>
                    <a:pt x="212126" y="29554"/>
                  </a:lnTo>
                  <a:lnTo>
                    <a:pt x="170882" y="12746"/>
                  </a:lnTo>
                  <a:lnTo>
                    <a:pt x="127372" y="2730"/>
                  </a:lnTo>
                  <a:lnTo>
                    <a:pt x="82288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431288" y="4872354"/>
            <a:ext cx="346075" cy="322580"/>
          </a:xfrm>
          <a:custGeom>
            <a:avLst/>
            <a:gdLst/>
            <a:ahLst/>
            <a:cxnLst/>
            <a:rect l="l" t="t" r="r" b="b"/>
            <a:pathLst>
              <a:path w="346075" h="322579">
                <a:moveTo>
                  <a:pt x="253492" y="0"/>
                </a:moveTo>
                <a:lnTo>
                  <a:pt x="171957" y="49656"/>
                </a:lnTo>
                <a:lnTo>
                  <a:pt x="209042" y="54228"/>
                </a:lnTo>
                <a:lnTo>
                  <a:pt x="0" y="311276"/>
                </a:lnTo>
                <a:lnTo>
                  <a:pt x="346075" y="322579"/>
                </a:lnTo>
                <a:lnTo>
                  <a:pt x="283210" y="63626"/>
                </a:lnTo>
                <a:lnTo>
                  <a:pt x="320294" y="68199"/>
                </a:lnTo>
                <a:lnTo>
                  <a:pt x="2534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28540" y="5898260"/>
            <a:ext cx="95948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5: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Fruchtschale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9184" y="5918072"/>
            <a:ext cx="1617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6: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Frontabdeckung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geschlossen</a:t>
            </a:r>
            <a:endParaRPr sz="800">
              <a:latin typeface="Calibri-Light"/>
              <a:cs typeface="Calibri-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23284" y="7014464"/>
            <a:ext cx="2920365" cy="2190750"/>
            <a:chOff x="3923284" y="7014464"/>
            <a:chExt cx="2920365" cy="21907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284" y="7014464"/>
              <a:ext cx="2919856" cy="2190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97931" y="7738618"/>
              <a:ext cx="332740" cy="269240"/>
            </a:xfrm>
            <a:custGeom>
              <a:avLst/>
              <a:gdLst/>
              <a:ahLst/>
              <a:cxnLst/>
              <a:rect l="l" t="t" r="r" b="b"/>
              <a:pathLst>
                <a:path w="332739" h="269240">
                  <a:moveTo>
                    <a:pt x="254508" y="0"/>
                  </a:moveTo>
                  <a:lnTo>
                    <a:pt x="209476" y="3163"/>
                  </a:lnTo>
                  <a:lnTo>
                    <a:pt x="165719" y="22352"/>
                  </a:lnTo>
                  <a:lnTo>
                    <a:pt x="125081" y="56399"/>
                  </a:lnTo>
                  <a:lnTo>
                    <a:pt x="89408" y="104140"/>
                  </a:lnTo>
                  <a:lnTo>
                    <a:pt x="0" y="93726"/>
                  </a:lnTo>
                  <a:lnTo>
                    <a:pt x="76073" y="268732"/>
                  </a:lnTo>
                  <a:lnTo>
                    <a:pt x="257048" y="123825"/>
                  </a:lnTo>
                  <a:lnTo>
                    <a:pt x="167640" y="113284"/>
                  </a:lnTo>
                  <a:lnTo>
                    <a:pt x="203313" y="65543"/>
                  </a:lnTo>
                  <a:lnTo>
                    <a:pt x="243951" y="31496"/>
                  </a:lnTo>
                  <a:lnTo>
                    <a:pt x="287708" y="12307"/>
                  </a:lnTo>
                  <a:lnTo>
                    <a:pt x="332740" y="9144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0793" y="7748570"/>
              <a:ext cx="193675" cy="306705"/>
            </a:xfrm>
            <a:custGeom>
              <a:avLst/>
              <a:gdLst/>
              <a:ahLst/>
              <a:cxnLst/>
              <a:rect l="l" t="t" r="r" b="b"/>
              <a:pathLst>
                <a:path w="193675" h="306704">
                  <a:moveTo>
                    <a:pt x="45083" y="0"/>
                  </a:moveTo>
                  <a:lnTo>
                    <a:pt x="0" y="1223"/>
                  </a:lnTo>
                  <a:lnTo>
                    <a:pt x="32684" y="22647"/>
                  </a:lnTo>
                  <a:lnTo>
                    <a:pt x="60637" y="53184"/>
                  </a:lnTo>
                  <a:lnTo>
                    <a:pt x="83372" y="91543"/>
                  </a:lnTo>
                  <a:lnTo>
                    <a:pt x="100401" y="136434"/>
                  </a:lnTo>
                  <a:lnTo>
                    <a:pt x="111239" y="186565"/>
                  </a:lnTo>
                  <a:lnTo>
                    <a:pt x="115399" y="240646"/>
                  </a:lnTo>
                  <a:lnTo>
                    <a:pt x="112395" y="297387"/>
                  </a:lnTo>
                  <a:lnTo>
                    <a:pt x="190627" y="306531"/>
                  </a:lnTo>
                  <a:lnTo>
                    <a:pt x="193538" y="264182"/>
                  </a:lnTo>
                  <a:lnTo>
                    <a:pt x="192389" y="222536"/>
                  </a:lnTo>
                  <a:lnTo>
                    <a:pt x="187215" y="182247"/>
                  </a:lnTo>
                  <a:lnTo>
                    <a:pt x="178054" y="143971"/>
                  </a:lnTo>
                  <a:lnTo>
                    <a:pt x="155159" y="88257"/>
                  </a:lnTo>
                  <a:lnTo>
                    <a:pt x="124285" y="44821"/>
                  </a:lnTo>
                  <a:lnTo>
                    <a:pt x="87052" y="14967"/>
                  </a:lnTo>
                  <a:lnTo>
                    <a:pt x="45083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57096" y="9248393"/>
            <a:ext cx="9277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7: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6505" y="7012558"/>
            <a:ext cx="2455291" cy="219202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265676" y="3668013"/>
            <a:ext cx="1975485" cy="2199640"/>
            <a:chOff x="4265676" y="3668013"/>
            <a:chExt cx="1975485" cy="219964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610" y="3668013"/>
              <a:ext cx="1771014" cy="21996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5676" y="4381525"/>
              <a:ext cx="1975103" cy="29867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72102" y="4496434"/>
              <a:ext cx="1768475" cy="74295"/>
            </a:xfrm>
            <a:custGeom>
              <a:avLst/>
              <a:gdLst/>
              <a:ahLst/>
              <a:cxnLst/>
              <a:rect l="l" t="t" r="r" b="b"/>
              <a:pathLst>
                <a:path w="1768475" h="74295">
                  <a:moveTo>
                    <a:pt x="0" y="0"/>
                  </a:moveTo>
                  <a:lnTo>
                    <a:pt x="41499" y="7040"/>
                  </a:lnTo>
                  <a:lnTo>
                    <a:pt x="83740" y="14075"/>
                  </a:lnTo>
                  <a:lnTo>
                    <a:pt x="126859" y="21033"/>
                  </a:lnTo>
                  <a:lnTo>
                    <a:pt x="170996" y="27848"/>
                  </a:lnTo>
                  <a:lnTo>
                    <a:pt x="216289" y="34449"/>
                  </a:lnTo>
                  <a:lnTo>
                    <a:pt x="262876" y="40768"/>
                  </a:lnTo>
                  <a:lnTo>
                    <a:pt x="310895" y="46735"/>
                  </a:lnTo>
                  <a:lnTo>
                    <a:pt x="360485" y="52284"/>
                  </a:lnTo>
                  <a:lnTo>
                    <a:pt x="411784" y="57343"/>
                  </a:lnTo>
                  <a:lnTo>
                    <a:pt x="464931" y="61844"/>
                  </a:lnTo>
                  <a:lnTo>
                    <a:pt x="520062" y="65720"/>
                  </a:lnTo>
                  <a:lnTo>
                    <a:pt x="577318" y="68899"/>
                  </a:lnTo>
                  <a:lnTo>
                    <a:pt x="636835" y="71315"/>
                  </a:lnTo>
                  <a:lnTo>
                    <a:pt x="698753" y="72898"/>
                  </a:lnTo>
                  <a:lnTo>
                    <a:pt x="741433" y="73510"/>
                  </a:lnTo>
                  <a:lnTo>
                    <a:pt x="785254" y="73796"/>
                  </a:lnTo>
                  <a:lnTo>
                    <a:pt x="830167" y="73766"/>
                  </a:lnTo>
                  <a:lnTo>
                    <a:pt x="876122" y="73432"/>
                  </a:lnTo>
                  <a:lnTo>
                    <a:pt x="923068" y="72805"/>
                  </a:lnTo>
                  <a:lnTo>
                    <a:pt x="970956" y="71897"/>
                  </a:lnTo>
                  <a:lnTo>
                    <a:pt x="1019734" y="70720"/>
                  </a:lnTo>
                  <a:lnTo>
                    <a:pt x="1069354" y="69284"/>
                  </a:lnTo>
                  <a:lnTo>
                    <a:pt x="1119764" y="67602"/>
                  </a:lnTo>
                  <a:lnTo>
                    <a:pt x="1170915" y="65685"/>
                  </a:lnTo>
                  <a:lnTo>
                    <a:pt x="1222756" y="63545"/>
                  </a:lnTo>
                  <a:lnTo>
                    <a:pt x="1275237" y="61193"/>
                  </a:lnTo>
                  <a:lnTo>
                    <a:pt x="1328308" y="58640"/>
                  </a:lnTo>
                  <a:lnTo>
                    <a:pt x="1381919" y="55898"/>
                  </a:lnTo>
                  <a:lnTo>
                    <a:pt x="1436020" y="52979"/>
                  </a:lnTo>
                  <a:lnTo>
                    <a:pt x="1490560" y="49894"/>
                  </a:lnTo>
                  <a:lnTo>
                    <a:pt x="1545489" y="46655"/>
                  </a:lnTo>
                  <a:lnTo>
                    <a:pt x="1600757" y="43273"/>
                  </a:lnTo>
                  <a:lnTo>
                    <a:pt x="1656314" y="39759"/>
                  </a:lnTo>
                  <a:lnTo>
                    <a:pt x="1712110" y="36126"/>
                  </a:lnTo>
                  <a:lnTo>
                    <a:pt x="1768094" y="32385"/>
                  </a:lnTo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752" y="607568"/>
            <a:ext cx="6067425" cy="3467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lvl="1" indent="-367665">
              <a:lnSpc>
                <a:spcPct val="100000"/>
              </a:lnSpc>
              <a:spcBef>
                <a:spcPts val="100"/>
              </a:spcBef>
              <a:buFont typeface="Calibri-Light"/>
              <a:buAutoNum type="arabicPeriod" startAt="2"/>
              <a:tabLst>
                <a:tab pos="380365" algn="l"/>
              </a:tabLst>
            </a:pPr>
            <a:r>
              <a:rPr sz="1400" dirty="0">
                <a:latin typeface="Calibri-Light"/>
                <a:cs typeface="Calibri-Light"/>
              </a:rPr>
              <a:t>Language</a:t>
            </a:r>
            <a:r>
              <a:rPr sz="1400" spc="-75" dirty="0">
                <a:latin typeface="Calibri-Light"/>
                <a:cs typeface="Calibri-Light"/>
              </a:rPr>
              <a:t> </a:t>
            </a:r>
            <a:r>
              <a:rPr sz="1400" spc="-5" dirty="0">
                <a:latin typeface="Calibri-Light"/>
                <a:cs typeface="Calibri-Light"/>
              </a:rPr>
              <a:t>selection</a:t>
            </a:r>
            <a:endParaRPr sz="1400">
              <a:latin typeface="Calibri-Light"/>
              <a:cs typeface="Calibri-Light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Font typeface="Calibri-Light"/>
              <a:buAutoNum type="arabicPeriod" startAt="2"/>
            </a:pPr>
            <a:endParaRPr sz="950">
              <a:latin typeface="Calibri-Light"/>
              <a:cs typeface="Calibri-Light"/>
            </a:endParaRPr>
          </a:p>
          <a:p>
            <a:pPr marL="19685">
              <a:lnSpc>
                <a:spcPct val="100000"/>
              </a:lnSpc>
            </a:pPr>
            <a:r>
              <a:rPr sz="1200" spc="-5" dirty="0">
                <a:latin typeface="Calibri-Light"/>
                <a:cs typeface="Calibri-Light"/>
              </a:rPr>
              <a:t>It</a:t>
            </a:r>
            <a:r>
              <a:rPr sz="1200" dirty="0">
                <a:latin typeface="Calibri-Light"/>
                <a:cs typeface="Calibri-Light"/>
              </a:rPr>
              <a:t> is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possible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choose</a:t>
            </a:r>
            <a:r>
              <a:rPr sz="1200" spc="-5" dirty="0">
                <a:latin typeface="Calibri-Light"/>
                <a:cs typeface="Calibri-Light"/>
              </a:rPr>
              <a:t> between</a:t>
            </a:r>
            <a:r>
              <a:rPr sz="1200" dirty="0">
                <a:latin typeface="Calibri-Light"/>
                <a:cs typeface="Calibri-Light"/>
              </a:rPr>
              <a:t> 5 </a:t>
            </a:r>
            <a:r>
              <a:rPr sz="1200" spc="-5" dirty="0">
                <a:latin typeface="Calibri-Light"/>
                <a:cs typeface="Calibri-Light"/>
              </a:rPr>
              <a:t>different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display </a:t>
            </a:r>
            <a:r>
              <a:rPr sz="1200" dirty="0">
                <a:latin typeface="Calibri-Light"/>
                <a:cs typeface="Calibri-Light"/>
              </a:rPr>
              <a:t>languages: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-Light"/>
              <a:cs typeface="Calibri-Light"/>
            </a:endParaRPr>
          </a:p>
          <a:p>
            <a:pPr marL="477520" lvl="2" indent="-228600">
              <a:lnSpc>
                <a:spcPct val="100000"/>
              </a:lnSpc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English</a:t>
            </a:r>
            <a:endParaRPr sz="1200">
              <a:latin typeface="Calibri-Light"/>
              <a:cs typeface="Calibri-Light"/>
            </a:endParaRPr>
          </a:p>
          <a:p>
            <a:pPr marL="477520" lvl="2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German</a:t>
            </a:r>
            <a:endParaRPr sz="1200">
              <a:latin typeface="Calibri-Light"/>
              <a:cs typeface="Calibri-Light"/>
            </a:endParaRPr>
          </a:p>
          <a:p>
            <a:pPr marL="477520" lvl="2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spc="-5" dirty="0">
                <a:latin typeface="Calibri-Light"/>
                <a:cs typeface="Calibri-Light"/>
              </a:rPr>
              <a:t>Spanish</a:t>
            </a:r>
            <a:endParaRPr sz="1200">
              <a:latin typeface="Calibri-Light"/>
              <a:cs typeface="Calibri-Light"/>
            </a:endParaRPr>
          </a:p>
          <a:p>
            <a:pPr marL="477520" lvl="2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French</a:t>
            </a:r>
            <a:endParaRPr sz="1200">
              <a:latin typeface="Calibri-Light"/>
              <a:cs typeface="Calibri-Light"/>
            </a:endParaRPr>
          </a:p>
          <a:p>
            <a:pPr marL="477520" lvl="2" indent="-22860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spc="-5" dirty="0">
                <a:latin typeface="Calibri-Light"/>
                <a:cs typeface="Calibri-Light"/>
              </a:rPr>
              <a:t>Italian</a:t>
            </a:r>
            <a:endParaRPr sz="1200">
              <a:latin typeface="Calibri-Light"/>
              <a:cs typeface="Calibri-Light"/>
            </a:endParaRPr>
          </a:p>
          <a:p>
            <a:pPr lvl="2"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000">
              <a:latin typeface="Calibri-Light"/>
              <a:cs typeface="Calibri-Light"/>
            </a:endParaRPr>
          </a:p>
          <a:p>
            <a:pPr marL="19685">
              <a:lnSpc>
                <a:spcPct val="100000"/>
              </a:lnSpc>
            </a:pPr>
            <a:r>
              <a:rPr sz="1200" spc="-5" dirty="0">
                <a:latin typeface="Calibri-Light"/>
                <a:cs typeface="Calibri-Light"/>
              </a:rPr>
              <a:t>Please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follow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points </a:t>
            </a:r>
            <a:r>
              <a:rPr sz="1200" spc="-5" dirty="0">
                <a:latin typeface="Calibri-Light"/>
                <a:cs typeface="Calibri-Light"/>
              </a:rPr>
              <a:t>below,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 choose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your required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display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language: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-Light"/>
              <a:cs typeface="Calibri-Light"/>
            </a:endParaRPr>
          </a:p>
          <a:p>
            <a:pPr marL="477520" marR="5715" lvl="2" indent="-228600">
              <a:lnSpc>
                <a:spcPct val="101699"/>
              </a:lnSpc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8: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Switch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main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power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switch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located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at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top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machine.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The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control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lamp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lights up.</a:t>
            </a:r>
            <a:endParaRPr sz="1200">
              <a:latin typeface="Calibri-Light"/>
              <a:cs typeface="Calibri-Light"/>
            </a:endParaRPr>
          </a:p>
          <a:p>
            <a:pPr marL="477520" lvl="2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9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10" dirty="0">
                <a:latin typeface="Calibri-Light"/>
                <a:cs typeface="Calibri-Light"/>
              </a:rPr>
              <a:t>No.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1:</a:t>
            </a:r>
            <a:r>
              <a:rPr sz="1200" spc="-5" dirty="0">
                <a:latin typeface="Calibri-Light"/>
                <a:cs typeface="Calibri-Light"/>
              </a:rPr>
              <a:t> Select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FUNC-Button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5" dirty="0">
                <a:latin typeface="Calibri-Light"/>
                <a:cs typeface="Calibri-Light"/>
              </a:rPr>
              <a:t>menu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item </a:t>
            </a:r>
            <a:r>
              <a:rPr sz="1200" dirty="0">
                <a:latin typeface="Calibri-Light"/>
                <a:cs typeface="Calibri-Light"/>
              </a:rPr>
              <a:t>“Choose </a:t>
            </a:r>
            <a:r>
              <a:rPr sz="1200" spc="-5" dirty="0">
                <a:latin typeface="Calibri-Light"/>
                <a:cs typeface="Calibri-Light"/>
              </a:rPr>
              <a:t>language”</a:t>
            </a:r>
            <a:endParaRPr sz="1200">
              <a:latin typeface="Calibri-Light"/>
              <a:cs typeface="Calibri-Light"/>
            </a:endParaRPr>
          </a:p>
          <a:p>
            <a:pPr marL="477520" lvl="2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9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Nr.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2</a:t>
            </a:r>
            <a:r>
              <a:rPr sz="1200" spc="-3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&amp;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3: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Select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your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required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language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by</a:t>
            </a:r>
            <a:r>
              <a:rPr sz="1200" spc="-3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pressing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-2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ON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and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OFF-Button</a:t>
            </a:r>
            <a:r>
              <a:rPr sz="1200" spc="-2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together.</a:t>
            </a:r>
            <a:endParaRPr sz="1200">
              <a:latin typeface="Calibri-Light"/>
              <a:cs typeface="Calibri-Light"/>
            </a:endParaRPr>
          </a:p>
          <a:p>
            <a:pPr marL="477520" marR="11430" lvl="2" indent="-228600">
              <a:lnSpc>
                <a:spcPct val="102499"/>
              </a:lnSpc>
              <a:spcBef>
                <a:spcPts val="4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Pic. 9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Afterwards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select </a:t>
            </a:r>
            <a:r>
              <a:rPr sz="1200" dirty="0">
                <a:latin typeface="Calibri-Light"/>
                <a:cs typeface="Calibri-Light"/>
              </a:rPr>
              <a:t>with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FUNC-Button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the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required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menu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item.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Due</a:t>
            </a:r>
            <a:r>
              <a:rPr sz="1200" dirty="0">
                <a:latin typeface="Calibri-Light"/>
                <a:cs typeface="Calibri-Light"/>
              </a:rPr>
              <a:t> to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this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fact</a:t>
            </a:r>
            <a:r>
              <a:rPr sz="1200" spc="10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display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language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is</a:t>
            </a:r>
            <a:r>
              <a:rPr sz="1200" spc="-5" dirty="0">
                <a:latin typeface="Calibri-Light"/>
                <a:cs typeface="Calibri-Light"/>
              </a:rPr>
              <a:t> stored.</a:t>
            </a:r>
            <a:endParaRPr sz="1200">
              <a:latin typeface="Calibri-Light"/>
              <a:cs typeface="Calibri-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7845" y="7359141"/>
            <a:ext cx="2464435" cy="17067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47770" y="7814802"/>
            <a:ext cx="1195705" cy="417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b="1" spc="-90" dirty="0">
                <a:latin typeface="Arial"/>
                <a:cs typeface="Arial"/>
              </a:rPr>
              <a:t>Cho</a:t>
            </a:r>
            <a:r>
              <a:rPr sz="1200" b="1" spc="-80" dirty="0">
                <a:latin typeface="Arial"/>
                <a:cs typeface="Arial"/>
              </a:rPr>
              <a:t>o</a:t>
            </a:r>
            <a:r>
              <a:rPr sz="1200" b="1" spc="-60" dirty="0">
                <a:latin typeface="Arial"/>
                <a:cs typeface="Arial"/>
              </a:rPr>
              <a:t>s</a:t>
            </a:r>
            <a:r>
              <a:rPr sz="1200" b="1" spc="-25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-15" dirty="0">
                <a:latin typeface="Arial"/>
                <a:cs typeface="Arial"/>
              </a:rPr>
              <a:t>a</a:t>
            </a:r>
            <a:r>
              <a:rPr sz="1200" b="1" spc="-65" dirty="0">
                <a:latin typeface="Arial"/>
                <a:cs typeface="Arial"/>
              </a:rPr>
              <a:t>ngua</a:t>
            </a:r>
            <a:r>
              <a:rPr sz="1200" b="1" spc="-85" dirty="0">
                <a:latin typeface="Arial"/>
                <a:cs typeface="Arial"/>
              </a:rPr>
              <a:t>g</a:t>
            </a:r>
            <a:r>
              <a:rPr sz="1200" b="1" spc="-2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96057" y="8792082"/>
            <a:ext cx="1752600" cy="466725"/>
          </a:xfrm>
          <a:custGeom>
            <a:avLst/>
            <a:gdLst/>
            <a:ahLst/>
            <a:cxnLst/>
            <a:rect l="l" t="t" r="r" b="b"/>
            <a:pathLst>
              <a:path w="1752600" h="466725">
                <a:moveTo>
                  <a:pt x="409575" y="204851"/>
                </a:moveTo>
                <a:lnTo>
                  <a:pt x="204724" y="0"/>
                </a:lnTo>
                <a:lnTo>
                  <a:pt x="0" y="204851"/>
                </a:lnTo>
                <a:lnTo>
                  <a:pt x="102362" y="204851"/>
                </a:lnTo>
                <a:lnTo>
                  <a:pt x="102362" y="466725"/>
                </a:lnTo>
                <a:lnTo>
                  <a:pt x="307213" y="466725"/>
                </a:lnTo>
                <a:lnTo>
                  <a:pt x="307213" y="204851"/>
                </a:lnTo>
                <a:lnTo>
                  <a:pt x="409575" y="204851"/>
                </a:lnTo>
                <a:close/>
              </a:path>
              <a:path w="1752600" h="466725">
                <a:moveTo>
                  <a:pt x="1304925" y="204851"/>
                </a:moveTo>
                <a:lnTo>
                  <a:pt x="1100074" y="0"/>
                </a:lnTo>
                <a:lnTo>
                  <a:pt x="895350" y="204851"/>
                </a:lnTo>
                <a:lnTo>
                  <a:pt x="997712" y="204851"/>
                </a:lnTo>
                <a:lnTo>
                  <a:pt x="997712" y="466725"/>
                </a:lnTo>
                <a:lnTo>
                  <a:pt x="1202563" y="466725"/>
                </a:lnTo>
                <a:lnTo>
                  <a:pt x="1202563" y="204851"/>
                </a:lnTo>
                <a:lnTo>
                  <a:pt x="1304925" y="204851"/>
                </a:lnTo>
                <a:close/>
              </a:path>
              <a:path w="1752600" h="466725">
                <a:moveTo>
                  <a:pt x="1752600" y="204851"/>
                </a:moveTo>
                <a:lnTo>
                  <a:pt x="1547749" y="0"/>
                </a:lnTo>
                <a:lnTo>
                  <a:pt x="1343025" y="204851"/>
                </a:lnTo>
                <a:lnTo>
                  <a:pt x="1445387" y="204851"/>
                </a:lnTo>
                <a:lnTo>
                  <a:pt x="1445387" y="466725"/>
                </a:lnTo>
                <a:lnTo>
                  <a:pt x="1650238" y="466725"/>
                </a:lnTo>
                <a:lnTo>
                  <a:pt x="1650238" y="204851"/>
                </a:lnTo>
                <a:lnTo>
                  <a:pt x="1752600" y="204851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31360" y="8977121"/>
            <a:ext cx="575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0375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	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8798" y="8977121"/>
            <a:ext cx="1503680" cy="500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9: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display</a:t>
            </a:r>
            <a:r>
              <a:rPr sz="800" spc="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language selection</a:t>
            </a:r>
            <a:endParaRPr sz="800">
              <a:latin typeface="Calibri-Light"/>
              <a:cs typeface="Calibri-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9628" y="4342891"/>
            <a:ext cx="2920365" cy="2190750"/>
            <a:chOff x="3889628" y="4342891"/>
            <a:chExt cx="2920365" cy="21907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9628" y="4342891"/>
              <a:ext cx="2919856" cy="21907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43955" y="5119115"/>
              <a:ext cx="332740" cy="269240"/>
            </a:xfrm>
            <a:custGeom>
              <a:avLst/>
              <a:gdLst/>
              <a:ahLst/>
              <a:cxnLst/>
              <a:rect l="l" t="t" r="r" b="b"/>
              <a:pathLst>
                <a:path w="332739" h="269239">
                  <a:moveTo>
                    <a:pt x="254508" y="0"/>
                  </a:moveTo>
                  <a:lnTo>
                    <a:pt x="209476" y="3163"/>
                  </a:lnTo>
                  <a:lnTo>
                    <a:pt x="165719" y="22351"/>
                  </a:lnTo>
                  <a:lnTo>
                    <a:pt x="125081" y="56399"/>
                  </a:lnTo>
                  <a:lnTo>
                    <a:pt x="89408" y="104139"/>
                  </a:lnTo>
                  <a:lnTo>
                    <a:pt x="0" y="93725"/>
                  </a:lnTo>
                  <a:lnTo>
                    <a:pt x="76073" y="268731"/>
                  </a:lnTo>
                  <a:lnTo>
                    <a:pt x="257048" y="123825"/>
                  </a:lnTo>
                  <a:lnTo>
                    <a:pt x="167640" y="113283"/>
                  </a:lnTo>
                  <a:lnTo>
                    <a:pt x="203313" y="65543"/>
                  </a:lnTo>
                  <a:lnTo>
                    <a:pt x="243951" y="31495"/>
                  </a:lnTo>
                  <a:lnTo>
                    <a:pt x="287708" y="12307"/>
                  </a:lnTo>
                  <a:lnTo>
                    <a:pt x="332740" y="9143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36817" y="5128942"/>
              <a:ext cx="193675" cy="306705"/>
            </a:xfrm>
            <a:custGeom>
              <a:avLst/>
              <a:gdLst/>
              <a:ahLst/>
              <a:cxnLst/>
              <a:rect l="l" t="t" r="r" b="b"/>
              <a:pathLst>
                <a:path w="193675" h="306704">
                  <a:moveTo>
                    <a:pt x="45083" y="0"/>
                  </a:moveTo>
                  <a:lnTo>
                    <a:pt x="0" y="1222"/>
                  </a:lnTo>
                  <a:lnTo>
                    <a:pt x="32684" y="22693"/>
                  </a:lnTo>
                  <a:lnTo>
                    <a:pt x="60637" y="53261"/>
                  </a:lnTo>
                  <a:lnTo>
                    <a:pt x="83372" y="91635"/>
                  </a:lnTo>
                  <a:lnTo>
                    <a:pt x="100401" y="136526"/>
                  </a:lnTo>
                  <a:lnTo>
                    <a:pt x="111239" y="186642"/>
                  </a:lnTo>
                  <a:lnTo>
                    <a:pt x="115399" y="240692"/>
                  </a:lnTo>
                  <a:lnTo>
                    <a:pt x="112395" y="297386"/>
                  </a:lnTo>
                  <a:lnTo>
                    <a:pt x="190627" y="306530"/>
                  </a:lnTo>
                  <a:lnTo>
                    <a:pt x="193538" y="264255"/>
                  </a:lnTo>
                  <a:lnTo>
                    <a:pt x="192389" y="222646"/>
                  </a:lnTo>
                  <a:lnTo>
                    <a:pt x="187215" y="182371"/>
                  </a:lnTo>
                  <a:lnTo>
                    <a:pt x="178054" y="144097"/>
                  </a:lnTo>
                  <a:lnTo>
                    <a:pt x="155159" y="88321"/>
                  </a:lnTo>
                  <a:lnTo>
                    <a:pt x="124285" y="44848"/>
                  </a:lnTo>
                  <a:lnTo>
                    <a:pt x="87052" y="14974"/>
                  </a:lnTo>
                  <a:lnTo>
                    <a:pt x="45083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2850" y="4340986"/>
            <a:ext cx="2455545" cy="219202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200708" y="6571868"/>
            <a:ext cx="9277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8:</a:t>
            </a:r>
            <a:r>
              <a:rPr sz="800" spc="-15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main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switch</a:t>
            </a:r>
            <a:endParaRPr sz="800">
              <a:latin typeface="Calibri-Light"/>
              <a:cs typeface="Calibri-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9675" y="2664586"/>
            <a:ext cx="5729605" cy="3808095"/>
            <a:chOff x="1209675" y="2664586"/>
            <a:chExt cx="5729605" cy="3808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9675" y="2664586"/>
              <a:ext cx="5729604" cy="3808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10938" y="2908807"/>
              <a:ext cx="255270" cy="213360"/>
            </a:xfrm>
            <a:custGeom>
              <a:avLst/>
              <a:gdLst/>
              <a:ahLst/>
              <a:cxnLst/>
              <a:rect l="l" t="t" r="r" b="b"/>
              <a:pathLst>
                <a:path w="255270" h="213360">
                  <a:moveTo>
                    <a:pt x="31623" y="0"/>
                  </a:moveTo>
                  <a:lnTo>
                    <a:pt x="0" y="41401"/>
                  </a:lnTo>
                  <a:lnTo>
                    <a:pt x="197738" y="192531"/>
                  </a:lnTo>
                  <a:lnTo>
                    <a:pt x="181990" y="213232"/>
                  </a:lnTo>
                  <a:lnTo>
                    <a:pt x="255015" y="203453"/>
                  </a:lnTo>
                  <a:lnTo>
                    <a:pt x="245237" y="130428"/>
                  </a:lnTo>
                  <a:lnTo>
                    <a:pt x="229362" y="151129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7305" y="3884294"/>
              <a:ext cx="252857" cy="2150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90752" y="1630425"/>
            <a:ext cx="6037580" cy="154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lvl="1" indent="-367665">
              <a:lnSpc>
                <a:spcPct val="100000"/>
              </a:lnSpc>
              <a:spcBef>
                <a:spcPts val="100"/>
              </a:spcBef>
              <a:buFont typeface="Calibri-Light"/>
              <a:buAutoNum type="arabicPeriod" startAt="3"/>
              <a:tabLst>
                <a:tab pos="380365" algn="l"/>
              </a:tabLst>
            </a:pPr>
            <a:r>
              <a:rPr sz="1400" spc="-5" dirty="0">
                <a:latin typeface="Calibri-Light"/>
                <a:cs typeface="Calibri-Light"/>
              </a:rPr>
              <a:t>OPERATION</a:t>
            </a:r>
            <a:r>
              <a:rPr sz="1400" spc="-25" dirty="0">
                <a:latin typeface="Calibri-Light"/>
                <a:cs typeface="Calibri-Light"/>
              </a:rPr>
              <a:t> </a:t>
            </a:r>
            <a:r>
              <a:rPr sz="1400" dirty="0">
                <a:latin typeface="Calibri-Light"/>
                <a:cs typeface="Calibri-Light"/>
              </a:rPr>
              <a:t>OF</a:t>
            </a:r>
            <a:r>
              <a:rPr sz="1400" spc="-20" dirty="0">
                <a:latin typeface="Calibri-Light"/>
                <a:cs typeface="Calibri-Light"/>
              </a:rPr>
              <a:t> </a:t>
            </a:r>
            <a:r>
              <a:rPr sz="1400" spc="-5" dirty="0">
                <a:latin typeface="Calibri-Light"/>
                <a:cs typeface="Calibri-Light"/>
              </a:rPr>
              <a:t>THE</a:t>
            </a:r>
            <a:r>
              <a:rPr sz="1400" spc="-25" dirty="0">
                <a:latin typeface="Calibri-Light"/>
                <a:cs typeface="Calibri-Light"/>
              </a:rPr>
              <a:t> </a:t>
            </a:r>
            <a:r>
              <a:rPr sz="1400" dirty="0">
                <a:latin typeface="Calibri-Light"/>
                <a:cs typeface="Calibri-Light"/>
              </a:rPr>
              <a:t>MACHINE</a:t>
            </a:r>
            <a:endParaRPr sz="1400">
              <a:latin typeface="Calibri-Light"/>
              <a:cs typeface="Calibri-Light"/>
            </a:endParaRPr>
          </a:p>
          <a:p>
            <a:pPr lvl="1">
              <a:lnSpc>
                <a:spcPct val="100000"/>
              </a:lnSpc>
              <a:spcBef>
                <a:spcPts val="65"/>
              </a:spcBef>
              <a:buFont typeface="Calibri-Light"/>
              <a:buAutoNum type="arabicPeriod" startAt="3"/>
            </a:pPr>
            <a:endParaRPr sz="1750">
              <a:latin typeface="Calibri-Light"/>
              <a:cs typeface="Calibri-Light"/>
            </a:endParaRPr>
          </a:p>
          <a:p>
            <a:pPr marL="477520" marR="235585" lvl="2" indent="-228600">
              <a:lnSpc>
                <a:spcPct val="102499"/>
              </a:lnSpc>
              <a:spcBef>
                <a:spcPts val="5"/>
              </a:spcBef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1200" dirty="0">
                <a:latin typeface="Calibri-Light"/>
                <a:cs typeface="Calibri-Light"/>
              </a:rPr>
              <a:t>Fill the supply </a:t>
            </a:r>
            <a:r>
              <a:rPr sz="1200" spc="-5" dirty="0">
                <a:latin typeface="Calibri-Light"/>
                <a:cs typeface="Calibri-Light"/>
              </a:rPr>
              <a:t>tunnel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with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oranges.</a:t>
            </a:r>
            <a:r>
              <a:rPr sz="120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To </a:t>
            </a:r>
            <a:r>
              <a:rPr sz="1200" dirty="0">
                <a:latin typeface="Calibri-Light"/>
                <a:cs typeface="Calibri-Light"/>
              </a:rPr>
              <a:t>make sure</a:t>
            </a:r>
            <a:r>
              <a:rPr sz="1200" spc="-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that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the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machine</a:t>
            </a:r>
            <a:r>
              <a:rPr sz="1200" spc="-5" dirty="0">
                <a:latin typeface="Calibri-Light"/>
                <a:cs typeface="Calibri-Light"/>
              </a:rPr>
              <a:t> works properly,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use </a:t>
            </a:r>
            <a:r>
              <a:rPr sz="1200" spc="-254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fruits</a:t>
            </a:r>
            <a:r>
              <a:rPr sz="1200" spc="-10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between</a:t>
            </a:r>
            <a:r>
              <a:rPr sz="1200" dirty="0">
                <a:latin typeface="Calibri-Light"/>
                <a:cs typeface="Calibri-Light"/>
              </a:rPr>
              <a:t> 65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–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78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mm</a:t>
            </a:r>
            <a:r>
              <a:rPr sz="1200" spc="-5" dirty="0">
                <a:latin typeface="Calibri-Light"/>
                <a:cs typeface="Calibri-Light"/>
              </a:rPr>
              <a:t> </a:t>
            </a:r>
            <a:r>
              <a:rPr sz="1200" dirty="0">
                <a:latin typeface="Calibri-Light"/>
                <a:cs typeface="Calibri-Light"/>
              </a:rPr>
              <a:t>in</a:t>
            </a:r>
            <a:r>
              <a:rPr sz="1200" spc="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diameter.</a:t>
            </a:r>
            <a:r>
              <a:rPr sz="1200" spc="15" dirty="0">
                <a:latin typeface="Calibri-Light"/>
                <a:cs typeface="Calibri-Light"/>
              </a:rPr>
              <a:t> </a:t>
            </a:r>
            <a:r>
              <a:rPr sz="1200" spc="-5" dirty="0">
                <a:latin typeface="Calibri-Light"/>
                <a:cs typeface="Calibri-Light"/>
              </a:rPr>
              <a:t>(pic.</a:t>
            </a:r>
            <a:r>
              <a:rPr sz="1200" dirty="0">
                <a:latin typeface="Calibri-Light"/>
                <a:cs typeface="Calibri-Light"/>
              </a:rPr>
              <a:t> 10)</a:t>
            </a:r>
            <a:endParaRPr sz="1200">
              <a:latin typeface="Calibri-Light"/>
              <a:cs typeface="Calibri-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Calibri-Light"/>
              <a:cs typeface="Calibri-Light"/>
            </a:endParaRPr>
          </a:p>
          <a:p>
            <a:pPr marL="4981575" marR="5080" algn="r">
              <a:lnSpc>
                <a:spcPct val="101400"/>
              </a:lnSpc>
            </a:pPr>
            <a:r>
              <a:rPr sz="1400" spc="-5" dirty="0">
                <a:solidFill>
                  <a:srgbClr val="FFC000"/>
                </a:solidFill>
                <a:latin typeface="Calibri-Light"/>
                <a:cs typeface="Calibri-Light"/>
              </a:rPr>
              <a:t>min. </a:t>
            </a:r>
            <a:r>
              <a:rPr sz="1400" dirty="0">
                <a:solidFill>
                  <a:srgbClr val="FFC000"/>
                </a:solidFill>
                <a:latin typeface="Calibri-Light"/>
                <a:cs typeface="Calibri-Light"/>
              </a:rPr>
              <a:t>Ø 65 </a:t>
            </a:r>
            <a:r>
              <a:rPr sz="1400" spc="-5" dirty="0">
                <a:solidFill>
                  <a:srgbClr val="FFC000"/>
                </a:solidFill>
                <a:latin typeface="Calibri-Light"/>
                <a:cs typeface="Calibri-Light"/>
              </a:rPr>
              <a:t>mm </a:t>
            </a:r>
            <a:r>
              <a:rPr sz="1400" spc="-305" dirty="0">
                <a:solidFill>
                  <a:srgbClr val="FFC000"/>
                </a:solidFill>
                <a:latin typeface="Calibri-Light"/>
                <a:cs typeface="Calibri-Light"/>
              </a:rPr>
              <a:t> </a:t>
            </a:r>
            <a:r>
              <a:rPr sz="1400" dirty="0">
                <a:solidFill>
                  <a:srgbClr val="FFC000"/>
                </a:solidFill>
                <a:latin typeface="Calibri-Light"/>
                <a:cs typeface="Calibri-Light"/>
              </a:rPr>
              <a:t>max.</a:t>
            </a:r>
            <a:r>
              <a:rPr sz="1400" spc="-35" dirty="0">
                <a:solidFill>
                  <a:srgbClr val="FFC000"/>
                </a:solidFill>
                <a:latin typeface="Calibri-Light"/>
                <a:cs typeface="Calibri-Light"/>
              </a:rPr>
              <a:t> </a:t>
            </a:r>
            <a:r>
              <a:rPr sz="1400" dirty="0">
                <a:solidFill>
                  <a:srgbClr val="FFC000"/>
                </a:solidFill>
                <a:latin typeface="Calibri-Light"/>
                <a:cs typeface="Calibri-Light"/>
              </a:rPr>
              <a:t>Ø</a:t>
            </a:r>
            <a:r>
              <a:rPr sz="1400" spc="-30" dirty="0">
                <a:solidFill>
                  <a:srgbClr val="FFC000"/>
                </a:solidFill>
                <a:latin typeface="Calibri-Light"/>
                <a:cs typeface="Calibri-Light"/>
              </a:rPr>
              <a:t> </a:t>
            </a:r>
            <a:r>
              <a:rPr sz="1400" dirty="0">
                <a:solidFill>
                  <a:srgbClr val="FFC000"/>
                </a:solidFill>
                <a:latin typeface="Calibri-Light"/>
                <a:cs typeface="Calibri-Light"/>
              </a:rPr>
              <a:t>78</a:t>
            </a:r>
            <a:r>
              <a:rPr sz="1400" spc="-40" dirty="0">
                <a:solidFill>
                  <a:srgbClr val="FFC000"/>
                </a:solidFill>
                <a:latin typeface="Calibri-Light"/>
                <a:cs typeface="Calibri-Light"/>
              </a:rPr>
              <a:t> </a:t>
            </a:r>
            <a:r>
              <a:rPr sz="1400" dirty="0">
                <a:solidFill>
                  <a:srgbClr val="FFC000"/>
                </a:solidFill>
                <a:latin typeface="Calibri-Light"/>
                <a:cs typeface="Calibri-Light"/>
              </a:rPr>
              <a:t>mm</a:t>
            </a:r>
            <a:endParaRPr sz="1400">
              <a:latin typeface="Calibri-Light"/>
              <a:cs typeface="Calibri-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1197660" y="6512432"/>
            <a:ext cx="12395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Picture</a:t>
            </a:r>
            <a:r>
              <a:rPr sz="800" spc="-2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dirty="0">
                <a:solidFill>
                  <a:srgbClr val="808080"/>
                </a:solidFill>
                <a:latin typeface="Calibri-Light"/>
                <a:cs typeface="Calibri-Light"/>
              </a:rPr>
              <a:t>10: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fruit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supply</a:t>
            </a:r>
            <a:r>
              <a:rPr sz="800" spc="-10" dirty="0">
                <a:solidFill>
                  <a:srgbClr val="808080"/>
                </a:solidFill>
                <a:latin typeface="Calibri-Light"/>
                <a:cs typeface="Calibri-Light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Calibri-Light"/>
                <a:cs typeface="Calibri-Light"/>
              </a:rPr>
              <a:t>tunnel</a:t>
            </a:r>
            <a:endParaRPr sz="800">
              <a:latin typeface="Calibri-Light"/>
              <a:cs typeface="Calibri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4284</Words>
  <Application>Microsoft Macintosh PowerPoint</Application>
  <PresentationFormat>Personnalisé</PresentationFormat>
  <Paragraphs>767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Calibri-Light</vt:lpstr>
      <vt:lpstr>Calibri-LightItalic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Bedienungsanleitung</dc:title>
  <dc:creator>Fuchsbrger</dc:creator>
  <cp:lastModifiedBy>TAORMINA Valérie</cp:lastModifiedBy>
  <cp:revision>12</cp:revision>
  <dcterms:created xsi:type="dcterms:W3CDTF">2021-08-05T06:39:23Z</dcterms:created>
  <dcterms:modified xsi:type="dcterms:W3CDTF">2021-08-05T12:50:00Z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2020-10-07T00:00:00Z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2021-08-05T00:00:00Z</vt:filetime>
  </property>
</Properties>
</file>